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311" r:id="rId2"/>
    <p:sldId id="310" r:id="rId3"/>
    <p:sldId id="358" r:id="rId4"/>
    <p:sldId id="294" r:id="rId5"/>
    <p:sldId id="368" r:id="rId6"/>
    <p:sldId id="411" r:id="rId7"/>
    <p:sldId id="313" r:id="rId8"/>
    <p:sldId id="390" r:id="rId9"/>
    <p:sldId id="391" r:id="rId10"/>
    <p:sldId id="408" r:id="rId11"/>
    <p:sldId id="409" r:id="rId12"/>
    <p:sldId id="422" r:id="rId13"/>
    <p:sldId id="410" r:id="rId14"/>
    <p:sldId id="412" r:id="rId15"/>
    <p:sldId id="424" r:id="rId16"/>
    <p:sldId id="423" r:id="rId17"/>
    <p:sldId id="413" r:id="rId18"/>
    <p:sldId id="370" r:id="rId19"/>
    <p:sldId id="371" r:id="rId20"/>
    <p:sldId id="380" r:id="rId21"/>
    <p:sldId id="364" r:id="rId22"/>
    <p:sldId id="417" r:id="rId23"/>
    <p:sldId id="418" r:id="rId24"/>
    <p:sldId id="419" r:id="rId25"/>
    <p:sldId id="421" r:id="rId26"/>
    <p:sldId id="420" r:id="rId27"/>
    <p:sldId id="414" r:id="rId28"/>
    <p:sldId id="415" r:id="rId29"/>
    <p:sldId id="416" r:id="rId30"/>
    <p:sldId id="426" r:id="rId31"/>
    <p:sldId id="425" r:id="rId32"/>
    <p:sldId id="317" r:id="rId33"/>
    <p:sldId id="345" r:id="rId34"/>
    <p:sldId id="353" r:id="rId35"/>
    <p:sldId id="354" r:id="rId36"/>
    <p:sldId id="355"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9" autoAdjust="0"/>
    <p:restoredTop sz="94695" autoAdjust="0"/>
  </p:normalViewPr>
  <p:slideViewPr>
    <p:cSldViewPr>
      <p:cViewPr varScale="1">
        <p:scale>
          <a:sx n="41" d="100"/>
          <a:sy n="41" d="100"/>
        </p:scale>
        <p:origin x="-1272" y="-108"/>
      </p:cViewPr>
      <p:guideLst>
        <p:guide orient="horz" pos="2160"/>
        <p:guide pos="2880"/>
      </p:guideLst>
    </p:cSldViewPr>
  </p:slideViewPr>
  <p:outlineViewPr>
    <p:cViewPr>
      <p:scale>
        <a:sx n="33" d="100"/>
        <a:sy n="33" d="100"/>
      </p:scale>
      <p:origin x="0" y="7746"/>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EA46E44-1D3A-40F3-B654-A953AC0A9409}" type="datetimeFigureOut">
              <a:rPr lang="en-US" smtClean="0"/>
              <a:pPr/>
              <a:t>10/11/2017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71DDD51-0C92-4BA2-8677-3ADDB18BABF3}" type="slidenum">
              <a:rPr lang="en-US" smtClean="0"/>
              <a:pPr/>
              <a:t>‹#›</a:t>
            </a:fld>
            <a:endParaRPr lang="en-US"/>
          </a:p>
        </p:txBody>
      </p:sp>
    </p:spTree>
    <p:extLst>
      <p:ext uri="{BB962C8B-B14F-4D97-AF65-F5344CB8AC3E}">
        <p14:creationId xmlns:p14="http://schemas.microsoft.com/office/powerpoint/2010/main" xmlns="" val="36727118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56FAE332-61F1-40BB-9055-303052C065C2}" type="slidenum">
              <a:rPr lang="en-US" smtClean="0">
                <a:latin typeface="Arial" pitchFamily="34" charset="0"/>
                <a:cs typeface="Arial" pitchFamily="34" charset="0"/>
              </a:rPr>
              <a:pPr/>
              <a:t>1</a:t>
            </a:fld>
            <a:endParaRPr lang="en-US" smtClean="0">
              <a:latin typeface="Arial" pitchFamily="34" charset="0"/>
              <a:cs typeface="Arial" pitchFamily="34" charset="0"/>
            </a:endParaRPr>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extLst>
      <p:ext uri="{BB962C8B-B14F-4D97-AF65-F5344CB8AC3E}">
        <p14:creationId xmlns:p14="http://schemas.microsoft.com/office/powerpoint/2010/main" xmlns="" val="9916100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4334D4A-106D-4977-88E0-B07F24B129D7}" type="datetimeFigureOut">
              <a:rPr lang="en-US" smtClean="0"/>
              <a:pPr/>
              <a:t>10/11/2017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66FCB8-87B8-4FA4-9F0E-B5D276182C1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4334D4A-106D-4977-88E0-B07F24B129D7}" type="datetimeFigureOut">
              <a:rPr lang="en-US" smtClean="0"/>
              <a:pPr/>
              <a:t>10/11/2017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66FCB8-87B8-4FA4-9F0E-B5D276182C1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4334D4A-106D-4977-88E0-B07F24B129D7}" type="datetimeFigureOut">
              <a:rPr lang="en-US" smtClean="0"/>
              <a:pPr/>
              <a:t>10/11/2017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66FCB8-87B8-4FA4-9F0E-B5D276182C1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4334D4A-106D-4977-88E0-B07F24B129D7}" type="datetimeFigureOut">
              <a:rPr lang="en-US" smtClean="0"/>
              <a:pPr/>
              <a:t>10/11/2017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66FCB8-87B8-4FA4-9F0E-B5D276182C1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4334D4A-106D-4977-88E0-B07F24B129D7}" type="datetimeFigureOut">
              <a:rPr lang="en-US" smtClean="0"/>
              <a:pPr/>
              <a:t>10/11/2017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66FCB8-87B8-4FA4-9F0E-B5D276182C1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4334D4A-106D-4977-88E0-B07F24B129D7}" type="datetimeFigureOut">
              <a:rPr lang="en-US" smtClean="0"/>
              <a:pPr/>
              <a:t>10/11/2017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66FCB8-87B8-4FA4-9F0E-B5D276182C1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4334D4A-106D-4977-88E0-B07F24B129D7}" type="datetimeFigureOut">
              <a:rPr lang="en-US" smtClean="0"/>
              <a:pPr/>
              <a:t>10/11/2017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566FCB8-87B8-4FA4-9F0E-B5D276182C1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4334D4A-106D-4977-88E0-B07F24B129D7}" type="datetimeFigureOut">
              <a:rPr lang="en-US" smtClean="0"/>
              <a:pPr/>
              <a:t>10/11/2017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566FCB8-87B8-4FA4-9F0E-B5D276182C1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334D4A-106D-4977-88E0-B07F24B129D7}" type="datetimeFigureOut">
              <a:rPr lang="en-US" smtClean="0"/>
              <a:pPr/>
              <a:t>10/11/2017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566FCB8-87B8-4FA4-9F0E-B5D276182C1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4334D4A-106D-4977-88E0-B07F24B129D7}" type="datetimeFigureOut">
              <a:rPr lang="en-US" smtClean="0"/>
              <a:pPr/>
              <a:t>10/11/2017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66FCB8-87B8-4FA4-9F0E-B5D276182C1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4334D4A-106D-4977-88E0-B07F24B129D7}" type="datetimeFigureOut">
              <a:rPr lang="en-US" smtClean="0"/>
              <a:pPr/>
              <a:t>10/11/2017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66FCB8-87B8-4FA4-9F0E-B5D276182C1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334D4A-106D-4977-88E0-B07F24B129D7}" type="datetimeFigureOut">
              <a:rPr lang="en-US" smtClean="0"/>
              <a:pPr/>
              <a:t>10/11/2017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66FCB8-87B8-4FA4-9F0E-B5D276182C1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5474" name="Title 1"/>
          <p:cNvSpPr>
            <a:spLocks noGrp="1"/>
          </p:cNvSpPr>
          <p:nvPr>
            <p:ph type="title" idx="4294967295"/>
          </p:nvPr>
        </p:nvSpPr>
        <p:spPr>
          <a:xfrm>
            <a:off x="1792288" y="4800600"/>
            <a:ext cx="5486400" cy="566738"/>
          </a:xfrm>
        </p:spPr>
        <p:txBody>
          <a:bodyPr anchor="b"/>
          <a:lstStyle/>
          <a:p>
            <a:pPr algn="l" eaLnBrk="1" hangingPunct="1">
              <a:defRPr/>
            </a:pPr>
            <a:endParaRPr lang="en-US" sz="2400" b="0" dirty="0" smtClean="0">
              <a:effectLst>
                <a:outerShdw blurRad="38100" dist="38100" dir="2700000" algn="tl">
                  <a:srgbClr val="C0C0C0"/>
                </a:outerShdw>
              </a:effectLst>
            </a:endParaRPr>
          </a:p>
        </p:txBody>
      </p:sp>
      <p:sp>
        <p:nvSpPr>
          <p:cNvPr id="105475" name="Picture Placeholder 2"/>
          <p:cNvSpPr>
            <a:spLocks noGrp="1" noTextEdit="1"/>
          </p:cNvSpPr>
          <p:nvPr>
            <p:ph idx="4294967295"/>
          </p:nvPr>
        </p:nvSpPr>
        <p:spPr>
          <a:xfrm>
            <a:off x="1792288" y="612775"/>
            <a:ext cx="5486400" cy="4114800"/>
          </a:xfrm>
        </p:spPr>
        <p:txBody>
          <a:bodyPr/>
          <a:lstStyle/>
          <a:p>
            <a:pPr eaLnBrk="1" hangingPunct="1">
              <a:defRPr/>
            </a:pPr>
            <a:endParaRPr lang="en-US" smtClean="0"/>
          </a:p>
        </p:txBody>
      </p:sp>
      <p:sp>
        <p:nvSpPr>
          <p:cNvPr id="105476" name="Text Placeholder 3"/>
          <p:cNvSpPr>
            <a:spLocks noGrp="1"/>
          </p:cNvSpPr>
          <p:nvPr>
            <p:ph type="body" sz="half" idx="4294967295"/>
          </p:nvPr>
        </p:nvSpPr>
        <p:spPr>
          <a:xfrm>
            <a:off x="903288" y="5251450"/>
            <a:ext cx="5808662" cy="638175"/>
          </a:xfrm>
        </p:spPr>
        <p:txBody>
          <a:bodyPr/>
          <a:lstStyle/>
          <a:p>
            <a:pPr marL="0" indent="0" eaLnBrk="1" hangingPunct="1">
              <a:defRPr/>
            </a:pPr>
            <a:endParaRPr lang="en-US" sz="1400" smtClean="0">
              <a:effectLst>
                <a:outerShdw blurRad="38100" dist="38100" dir="2700000" algn="tl">
                  <a:srgbClr val="C0C0C0"/>
                </a:outerShdw>
              </a:effectLst>
            </a:endParaRPr>
          </a:p>
        </p:txBody>
      </p:sp>
      <p:pic>
        <p:nvPicPr>
          <p:cNvPr id="105477" name="Picture 2" descr="E:\mahmoud's document\flower\Presentation1.jpg"/>
          <p:cNvPicPr>
            <a:picLocks noChangeAspect="1" noChangeArrowheads="1"/>
          </p:cNvPicPr>
          <p:nvPr/>
        </p:nvPicPr>
        <p:blipFill>
          <a:blip r:embed="rId3" cstate="print"/>
          <a:srcRect/>
          <a:stretch>
            <a:fillRect/>
          </a:stretch>
        </p:blipFill>
        <p:spPr bwMode="auto">
          <a:xfrm>
            <a:off x="-684213" y="-171450"/>
            <a:ext cx="10188576" cy="702945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nodePh="1">
                                  <p:stCondLst>
                                    <p:cond delay="0"/>
                                  </p:stCondLst>
                                  <p:endCondLst>
                                    <p:cond evt="begin" delay="0">
                                      <p:tn val="5"/>
                                    </p:cond>
                                  </p:endCondLst>
                                  <p:childTnLst>
                                    <p:set>
                                      <p:cBhvr>
                                        <p:cTn id="6" dur="1" fill="hold">
                                          <p:stCondLst>
                                            <p:cond delay="0"/>
                                          </p:stCondLst>
                                        </p:cTn>
                                        <p:tgtEl>
                                          <p:spTgt spid="105475">
                                            <p:txEl>
                                              <p:pRg st="0" end="0"/>
                                            </p:txEl>
                                          </p:spTgt>
                                        </p:tgtEl>
                                        <p:attrNameLst>
                                          <p:attrName>style.visibility</p:attrName>
                                        </p:attrNameLst>
                                      </p:cBhvr>
                                      <p:to>
                                        <p:strVal val="visible"/>
                                      </p:to>
                                    </p:set>
                                    <p:animEffect transition="in" filter="fade">
                                      <p:cBhvr>
                                        <p:cTn id="7" dur="1000"/>
                                        <p:tgtEl>
                                          <p:spTgt spid="105475">
                                            <p:txEl>
                                              <p:pRg st="0" end="0"/>
                                            </p:txEl>
                                          </p:spTgt>
                                        </p:tgtEl>
                                      </p:cBhvr>
                                    </p:animEffect>
                                    <p:anim calcmode="lin" valueType="num">
                                      <p:cBhvr>
                                        <p:cTn id="8" dur="1000" fill="hold"/>
                                        <p:tgtEl>
                                          <p:spTgt spid="10547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0547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nodePh="1">
                                  <p:stCondLst>
                                    <p:cond delay="0"/>
                                  </p:stCondLst>
                                  <p:endCondLst>
                                    <p:cond evt="begin" delay="0">
                                      <p:tn val="12"/>
                                    </p:cond>
                                  </p:endCondLst>
                                  <p:childTnLst>
                                    <p:set>
                                      <p:cBhvr>
                                        <p:cTn id="13" dur="1" fill="hold">
                                          <p:stCondLst>
                                            <p:cond delay="0"/>
                                          </p:stCondLst>
                                        </p:cTn>
                                        <p:tgtEl>
                                          <p:spTgt spid="105476">
                                            <p:txEl>
                                              <p:pRg st="0" end="0"/>
                                            </p:txEl>
                                          </p:spTgt>
                                        </p:tgtEl>
                                        <p:attrNameLst>
                                          <p:attrName>style.visibility</p:attrName>
                                        </p:attrNameLst>
                                      </p:cBhvr>
                                      <p:to>
                                        <p:strVal val="visible"/>
                                      </p:to>
                                    </p:set>
                                    <p:animEffect transition="in" filter="fade">
                                      <p:cBhvr>
                                        <p:cTn id="14" dur="1000"/>
                                        <p:tgtEl>
                                          <p:spTgt spid="105476">
                                            <p:txEl>
                                              <p:pRg st="0" end="0"/>
                                            </p:txEl>
                                          </p:spTgt>
                                        </p:tgtEl>
                                      </p:cBhvr>
                                    </p:animEffect>
                                    <p:anim calcmode="lin" valueType="num">
                                      <p:cBhvr>
                                        <p:cTn id="15" dur="1000" fill="hold"/>
                                        <p:tgtEl>
                                          <p:spTgt spid="105476">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0547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nodeType="clickEffect">
                                  <p:stCondLst>
                                    <p:cond delay="0"/>
                                  </p:stCondLst>
                                  <p:childTnLst>
                                    <p:set>
                                      <p:cBhvr>
                                        <p:cTn id="20" dur="1" fill="hold">
                                          <p:stCondLst>
                                            <p:cond delay="0"/>
                                          </p:stCondLst>
                                        </p:cTn>
                                        <p:tgtEl>
                                          <p:spTgt spid="105477"/>
                                        </p:tgtEl>
                                        <p:attrNameLst>
                                          <p:attrName>style.visibility</p:attrName>
                                        </p:attrNameLst>
                                      </p:cBhvr>
                                      <p:to>
                                        <p:strVal val="visible"/>
                                      </p:to>
                                    </p:set>
                                    <p:animEffect transition="in" filter="checkerboard(across)">
                                      <p:cBhvr>
                                        <p:cTn id="21" dur="500"/>
                                        <p:tgtEl>
                                          <p:spTgt spid="1054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5" grpId="0" build="p"/>
      <p:bldP spid="105476"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انواع اختلالات عملکرد رحم</a:t>
            </a:r>
            <a:endParaRPr lang="en-US" dirty="0"/>
          </a:p>
        </p:txBody>
      </p:sp>
      <p:sp>
        <p:nvSpPr>
          <p:cNvPr id="3" name="Content Placeholder 2"/>
          <p:cNvSpPr>
            <a:spLocks noGrp="1"/>
          </p:cNvSpPr>
          <p:nvPr>
            <p:ph idx="1"/>
          </p:nvPr>
        </p:nvSpPr>
        <p:spPr>
          <a:xfrm>
            <a:off x="0" y="1600200"/>
            <a:ext cx="9067800" cy="4525963"/>
          </a:xfrm>
        </p:spPr>
        <p:txBody>
          <a:bodyPr/>
          <a:lstStyle/>
          <a:p>
            <a:pPr algn="r" rtl="1"/>
            <a:r>
              <a:rPr lang="fa-IR" dirty="0" smtClean="0">
                <a:solidFill>
                  <a:srgbClr val="FF0000"/>
                </a:solidFill>
                <a:cs typeface="B Nazanin" pitchFamily="2" charset="-78"/>
              </a:rPr>
              <a:t>اختلال هیپوتونیک عملکرد رحم</a:t>
            </a:r>
          </a:p>
          <a:p>
            <a:pPr algn="r" rtl="1"/>
            <a:endParaRPr lang="fa-IR" dirty="0">
              <a:solidFill>
                <a:srgbClr val="FF0000"/>
              </a:solidFill>
              <a:cs typeface="B Nazanin" pitchFamily="2" charset="-78"/>
            </a:endParaRPr>
          </a:p>
          <a:p>
            <a:pPr algn="r" rtl="1"/>
            <a:r>
              <a:rPr lang="fa-IR" dirty="0" smtClean="0">
                <a:solidFill>
                  <a:srgbClr val="FF0000"/>
                </a:solidFill>
                <a:cs typeface="B Nazanin" pitchFamily="2" charset="-78"/>
              </a:rPr>
              <a:t>اختلال هیپرتونیک عملکرد رحم</a:t>
            </a:r>
          </a:p>
          <a:p>
            <a:pPr marL="514350" indent="-514350" algn="r" rtl="1">
              <a:buFont typeface="+mj-lt"/>
              <a:buAutoNum type="arabicPeriod"/>
            </a:pPr>
            <a:endParaRPr lang="en-US" dirty="0"/>
          </a:p>
        </p:txBody>
      </p:sp>
    </p:spTree>
    <p:extLst>
      <p:ext uri="{BB962C8B-B14F-4D97-AF65-F5344CB8AC3E}">
        <p14:creationId xmlns:p14="http://schemas.microsoft.com/office/powerpoint/2010/main" xmlns="" val="140604662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a:solidFill>
                  <a:srgbClr val="FF0000"/>
                </a:solidFill>
              </a:rPr>
              <a:t>اختلال هیپوتونیک عملکرد رحم:</a:t>
            </a:r>
            <a:br>
              <a:rPr lang="fa-IR" dirty="0">
                <a:solidFill>
                  <a:srgbClr val="FF0000"/>
                </a:solidFill>
              </a:rPr>
            </a:br>
            <a:endParaRPr lang="en-US" dirty="0"/>
          </a:p>
        </p:txBody>
      </p:sp>
      <p:sp>
        <p:nvSpPr>
          <p:cNvPr id="3" name="Content Placeholder 2"/>
          <p:cNvSpPr>
            <a:spLocks noGrp="1"/>
          </p:cNvSpPr>
          <p:nvPr>
            <p:ph idx="1"/>
          </p:nvPr>
        </p:nvSpPr>
        <p:spPr>
          <a:xfrm>
            <a:off x="0" y="1600200"/>
            <a:ext cx="9067800" cy="4525963"/>
          </a:xfrm>
        </p:spPr>
        <p:txBody>
          <a:bodyPr/>
          <a:lstStyle/>
          <a:p>
            <a:pPr marL="514350" indent="-514350" algn="r" rtl="1">
              <a:lnSpc>
                <a:spcPct val="150000"/>
              </a:lnSpc>
              <a:buFont typeface="+mj-lt"/>
              <a:buAutoNum type="arabicPeriod"/>
            </a:pPr>
            <a:r>
              <a:rPr lang="fa-IR" b="1" dirty="0" smtClean="0">
                <a:cs typeface="B Nazanin" pitchFamily="2" charset="-78"/>
              </a:rPr>
              <a:t>هیچگونه هیپرتونی پایه وجود ندارد.</a:t>
            </a:r>
          </a:p>
          <a:p>
            <a:pPr marL="514350" indent="-514350" algn="r" rtl="1">
              <a:lnSpc>
                <a:spcPct val="150000"/>
              </a:lnSpc>
              <a:buFont typeface="+mj-lt"/>
              <a:buAutoNum type="arabicPeriod"/>
            </a:pPr>
            <a:r>
              <a:rPr lang="fa-IR" b="1" dirty="0" smtClean="0">
                <a:cs typeface="B Nazanin" pitchFamily="2" charset="-78"/>
              </a:rPr>
              <a:t>انقباضات رحم دارای الگوی گرادیان طبیعی(هماهنگ) هستند</a:t>
            </a:r>
          </a:p>
          <a:p>
            <a:pPr marL="514350" indent="-514350" algn="r" rtl="1">
              <a:lnSpc>
                <a:spcPct val="150000"/>
              </a:lnSpc>
              <a:buFont typeface="+mj-lt"/>
              <a:buAutoNum type="arabicPeriod"/>
            </a:pPr>
            <a:r>
              <a:rPr lang="fa-IR" b="1" dirty="0" smtClean="0">
                <a:solidFill>
                  <a:schemeClr val="accent1"/>
                </a:solidFill>
                <a:cs typeface="B Nazanin" pitchFamily="2" charset="-78"/>
              </a:rPr>
              <a:t>شدت انقباضات برای دیلاتاسیون سرویکس ناکافی است</a:t>
            </a:r>
          </a:p>
          <a:p>
            <a:pPr marL="0" indent="0" algn="r" rtl="1">
              <a:buNone/>
            </a:pPr>
            <a:endParaRPr lang="fa-IR" dirty="0" smtClean="0"/>
          </a:p>
          <a:p>
            <a:pPr marL="514350" indent="-514350" algn="r" rtl="1">
              <a:buFont typeface="+mj-lt"/>
              <a:buAutoNum type="arabicPeriod"/>
            </a:pPr>
            <a:endParaRPr lang="en-US" dirty="0"/>
          </a:p>
        </p:txBody>
      </p:sp>
    </p:spTree>
    <p:extLst>
      <p:ext uri="{BB962C8B-B14F-4D97-AF65-F5344CB8AC3E}">
        <p14:creationId xmlns:p14="http://schemas.microsoft.com/office/powerpoint/2010/main" xmlns="" val="23170128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علل اختلال عملکرد رحم</a:t>
            </a:r>
            <a:endParaRPr lang="en-US" dirty="0"/>
          </a:p>
        </p:txBody>
      </p:sp>
      <p:sp>
        <p:nvSpPr>
          <p:cNvPr id="3" name="Content Placeholder 2"/>
          <p:cNvSpPr>
            <a:spLocks noGrp="1"/>
          </p:cNvSpPr>
          <p:nvPr>
            <p:ph idx="1"/>
          </p:nvPr>
        </p:nvSpPr>
        <p:spPr/>
        <p:txBody>
          <a:bodyPr>
            <a:normAutofit fontScale="92500"/>
          </a:bodyPr>
          <a:lstStyle/>
          <a:p>
            <a:pPr algn="r" rtl="1"/>
            <a:r>
              <a:rPr lang="fa-IR" b="1" dirty="0" smtClean="0">
                <a:solidFill>
                  <a:srgbClr val="7030A0"/>
                </a:solidFill>
                <a:cs typeface="B Nazanin" pitchFamily="2" charset="-78"/>
              </a:rPr>
              <a:t>آنالژزی اپیدورال: </a:t>
            </a:r>
            <a:r>
              <a:rPr lang="fa-IR" dirty="0" smtClean="0">
                <a:cs typeface="B Nazanin" pitchFamily="2" charset="-78"/>
              </a:rPr>
              <a:t>طولانی کردن هر دو مرحله اول و دوم لیبر و کاهش سرعت نزول جنین</a:t>
            </a:r>
          </a:p>
          <a:p>
            <a:pPr algn="r" rtl="1"/>
            <a:r>
              <a:rPr lang="fa-IR" b="1" dirty="0" smtClean="0">
                <a:solidFill>
                  <a:srgbClr val="7030A0"/>
                </a:solidFill>
                <a:cs typeface="B Nazanin" pitchFamily="2" charset="-78"/>
              </a:rPr>
              <a:t>کوریوآمنیونیت:</a:t>
            </a:r>
            <a:endParaRPr lang="fa-IR" dirty="0" smtClean="0">
              <a:cs typeface="B Nazanin" pitchFamily="2" charset="-78"/>
            </a:endParaRPr>
          </a:p>
          <a:p>
            <a:pPr algn="r" rtl="1"/>
            <a:r>
              <a:rPr lang="fa-IR" b="1" dirty="0" smtClean="0">
                <a:solidFill>
                  <a:srgbClr val="7030A0"/>
                </a:solidFill>
                <a:cs typeface="B Nazanin" pitchFamily="2" charset="-78"/>
              </a:rPr>
              <a:t>وضعیت مادر در طی لیبر: </a:t>
            </a:r>
            <a:r>
              <a:rPr lang="fa-IR" dirty="0" smtClean="0">
                <a:cs typeface="B Nazanin" pitchFamily="2" charset="-78"/>
              </a:rPr>
              <a:t>انقباضات رحم در حالت خوابیده به پشت، شدت کمتری دارند.</a:t>
            </a:r>
          </a:p>
          <a:p>
            <a:pPr algn="r" rtl="1"/>
            <a:r>
              <a:rPr lang="fa-IR" b="1" dirty="0" smtClean="0">
                <a:solidFill>
                  <a:srgbClr val="7030A0"/>
                </a:solidFill>
                <a:cs typeface="B Nazanin" pitchFamily="2" charset="-78"/>
              </a:rPr>
              <a:t>وضعیت زایمانی در مرحله دوم لیبر: </a:t>
            </a:r>
            <a:r>
              <a:rPr lang="fa-IR" dirty="0" smtClean="0">
                <a:cs typeface="B Nazanin" pitchFamily="2" charset="-78"/>
              </a:rPr>
              <a:t>وضعیتهای </a:t>
            </a:r>
            <a:r>
              <a:rPr lang="en-US" dirty="0" smtClean="0">
                <a:cs typeface="B Nazanin" pitchFamily="2" charset="-78"/>
              </a:rPr>
              <a:t>upright</a:t>
            </a:r>
            <a:r>
              <a:rPr lang="fa-IR" dirty="0" smtClean="0">
                <a:cs typeface="B Nazanin" pitchFamily="2" charset="-78"/>
              </a:rPr>
              <a:t>، طول زایمان را 4 دقیقه کمتر اما میزان خونریزی </a:t>
            </a:r>
            <a:r>
              <a:rPr lang="en-US" dirty="0" smtClean="0">
                <a:cs typeface="B Nazanin" pitchFamily="2" charset="-78"/>
              </a:rPr>
              <a:t>postpartum</a:t>
            </a:r>
            <a:r>
              <a:rPr lang="fa-IR" dirty="0" smtClean="0">
                <a:cs typeface="B Nazanin" pitchFamily="2" charset="-78"/>
              </a:rPr>
              <a:t> در این وضعیتها افزایش یافته بود.  وضعیت چمباتمه نسبت به خوابیده به پشت، مساحت خروجی لگن را 30-20% افزایش میدهد. </a:t>
            </a:r>
          </a:p>
        </p:txBody>
      </p:sp>
    </p:spTree>
    <p:extLst>
      <p:ext uri="{BB962C8B-B14F-4D97-AF65-F5344CB8AC3E}">
        <p14:creationId xmlns:p14="http://schemas.microsoft.com/office/powerpoint/2010/main" xmlns="" val="349045758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a:solidFill>
                  <a:srgbClr val="FF0000"/>
                </a:solidFill>
              </a:rPr>
              <a:t>اختلال </a:t>
            </a:r>
            <a:r>
              <a:rPr lang="fa-IR" dirty="0" smtClean="0">
                <a:solidFill>
                  <a:srgbClr val="FF0000"/>
                </a:solidFill>
              </a:rPr>
              <a:t>هیپرتونیک یا اختلال عملکرد رحم ناشی از ناهماهنگی:</a:t>
            </a:r>
            <a:endParaRPr lang="en-US" dirty="0"/>
          </a:p>
        </p:txBody>
      </p:sp>
      <p:sp>
        <p:nvSpPr>
          <p:cNvPr id="3" name="Content Placeholder 2"/>
          <p:cNvSpPr>
            <a:spLocks noGrp="1"/>
          </p:cNvSpPr>
          <p:nvPr>
            <p:ph idx="1"/>
          </p:nvPr>
        </p:nvSpPr>
        <p:spPr/>
        <p:txBody>
          <a:bodyPr>
            <a:normAutofit/>
          </a:bodyPr>
          <a:lstStyle/>
          <a:p>
            <a:pPr marL="514350" indent="-514350" algn="just" rtl="1">
              <a:buFont typeface="+mj-lt"/>
              <a:buAutoNum type="arabicPeriod"/>
            </a:pPr>
            <a:r>
              <a:rPr lang="fa-IR" dirty="0" smtClean="0">
                <a:cs typeface="B Nazanin" pitchFamily="2" charset="-78"/>
              </a:rPr>
              <a:t>یا تون پایه بطور قابل توجهی افزایش می یابد.</a:t>
            </a:r>
          </a:p>
          <a:p>
            <a:pPr marL="514350" indent="-514350" algn="just" rtl="1">
              <a:buFont typeface="+mj-lt"/>
              <a:buAutoNum type="arabicPeriod"/>
            </a:pPr>
            <a:endParaRPr lang="fa-IR" dirty="0">
              <a:cs typeface="B Nazanin" pitchFamily="2" charset="-78"/>
            </a:endParaRPr>
          </a:p>
          <a:p>
            <a:pPr marL="514350" indent="-514350" algn="just" rtl="1">
              <a:buFont typeface="+mj-lt"/>
              <a:buAutoNum type="arabicPeriod"/>
            </a:pPr>
            <a:r>
              <a:rPr lang="fa-IR" dirty="0" smtClean="0">
                <a:cs typeface="B Nazanin" pitchFamily="2" charset="-78"/>
              </a:rPr>
              <a:t>یا شیب فشار دچار اختلال میشود: تغییر گرادیان ممکنست در نتیجه انقباض سگمان میانی رحم با نیرویی بیشتر از فوندوس و یا در اثر غیرهمزمانی ایمپالسهای منشا گرفته از هر شاخ رحمی  و یا ترکیبی از این دو عامل ایجاد شود</a:t>
            </a:r>
            <a:endParaRPr lang="en-US" dirty="0">
              <a:cs typeface="B Nazanin" pitchFamily="2" charset="-78"/>
            </a:endParaRPr>
          </a:p>
        </p:txBody>
      </p:sp>
    </p:spTree>
    <p:extLst>
      <p:ext uri="{BB962C8B-B14F-4D97-AF65-F5344CB8AC3E}">
        <p14:creationId xmlns:p14="http://schemas.microsoft.com/office/powerpoint/2010/main" xmlns="" val="426274850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IMG_20161002_232324.jp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457200" y="267494"/>
            <a:ext cx="8229600" cy="1018366"/>
          </a:xfrm>
          <a:solidFill>
            <a:schemeClr val="accent1">
              <a:lumMod val="20000"/>
              <a:lumOff val="80000"/>
            </a:schemeClr>
          </a:solidFill>
        </p:spPr>
        <p:txBody>
          <a:bodyPr>
            <a:normAutofit fontScale="90000"/>
          </a:bodyPr>
          <a:lstStyle/>
          <a:p>
            <a:pPr marL="484632" indent="0" eaLnBrk="1" fontAlgn="auto" hangingPunct="1">
              <a:spcAft>
                <a:spcPts val="0"/>
              </a:spcAft>
              <a:defRPr/>
            </a:pPr>
            <a:r>
              <a:rPr lang="en-US" dirty="0" smtClean="0">
                <a:solidFill>
                  <a:schemeClr val="accent1">
                    <a:tint val="83000"/>
                    <a:satMod val="150000"/>
                  </a:schemeClr>
                </a:solidFill>
              </a:rPr>
              <a:t>How is protraction disorder </a:t>
            </a:r>
            <a:r>
              <a:rPr lang="en-US" dirty="0" err="1" smtClean="0">
                <a:solidFill>
                  <a:schemeClr val="accent1">
                    <a:tint val="83000"/>
                    <a:satMod val="150000"/>
                  </a:schemeClr>
                </a:solidFill>
              </a:rPr>
              <a:t>dx</a:t>
            </a:r>
            <a:r>
              <a:rPr lang="en-US" dirty="0" smtClean="0">
                <a:solidFill>
                  <a:schemeClr val="accent1">
                    <a:tint val="83000"/>
                    <a:satMod val="150000"/>
                  </a:schemeClr>
                </a:solidFill>
              </a:rPr>
              <a:t>?</a:t>
            </a:r>
            <a:br>
              <a:rPr lang="en-US" dirty="0" smtClean="0">
                <a:solidFill>
                  <a:schemeClr val="accent1">
                    <a:tint val="83000"/>
                    <a:satMod val="150000"/>
                  </a:schemeClr>
                </a:solidFill>
              </a:rPr>
            </a:br>
            <a:endParaRPr lang="en-US" dirty="0" smtClean="0">
              <a:solidFill>
                <a:schemeClr val="accent1">
                  <a:tint val="83000"/>
                  <a:satMod val="150000"/>
                </a:schemeClr>
              </a:solidFill>
            </a:endParaRPr>
          </a:p>
        </p:txBody>
      </p:sp>
      <p:sp>
        <p:nvSpPr>
          <p:cNvPr id="17411" name="Content Placeholder 2"/>
          <p:cNvSpPr>
            <a:spLocks noGrp="1"/>
          </p:cNvSpPr>
          <p:nvPr>
            <p:ph idx="1"/>
          </p:nvPr>
        </p:nvSpPr>
        <p:spPr>
          <a:xfrm>
            <a:off x="457200" y="1882775"/>
            <a:ext cx="8229600" cy="4572000"/>
          </a:xfrm>
        </p:spPr>
        <p:txBody>
          <a:bodyPr/>
          <a:lstStyle/>
          <a:p>
            <a:pPr eaLnBrk="1" fontAlgn="ctr" hangingPunct="1"/>
            <a:r>
              <a:rPr lang="en-US" sz="3200" smtClean="0"/>
              <a:t>Nulliparous: dilation &lt;1.2cm/hr, descent &lt;1.0cm/hr</a:t>
            </a:r>
          </a:p>
          <a:p>
            <a:pPr eaLnBrk="1" fontAlgn="ctr" hangingPunct="1"/>
            <a:endParaRPr lang="en-US" sz="3200" smtClean="0"/>
          </a:p>
          <a:p>
            <a:pPr eaLnBrk="1" fontAlgn="ctr" hangingPunct="1"/>
            <a:r>
              <a:rPr lang="en-US" sz="3200" smtClean="0"/>
              <a:t>Multiparous: dilation &lt;1.5cm/hr, descent &lt;2.0cm/hr</a:t>
            </a:r>
          </a:p>
          <a:p>
            <a:pPr eaLnBrk="1" hangingPunct="1"/>
            <a:endParaRPr lang="en-US"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fa-IR" dirty="0" smtClean="0">
                <a:solidFill>
                  <a:srgbClr val="FF0000"/>
                </a:solidFill>
              </a:rPr>
              <a:t>مرحله دوم طول کشیده: شواهد کفایت و توقف لیبر</a:t>
            </a:r>
            <a:endParaRPr lang="en-US" dirty="0">
              <a:solidFill>
                <a:srgbClr val="FF0000"/>
              </a:solidFill>
            </a:endParaRPr>
          </a:p>
        </p:txBody>
      </p:sp>
      <p:sp>
        <p:nvSpPr>
          <p:cNvPr id="3" name="Content Placeholder 2"/>
          <p:cNvSpPr>
            <a:spLocks noGrp="1"/>
          </p:cNvSpPr>
          <p:nvPr>
            <p:ph idx="1"/>
          </p:nvPr>
        </p:nvSpPr>
        <p:spPr>
          <a:xfrm>
            <a:off x="457200" y="1600200"/>
            <a:ext cx="8686800" cy="4525963"/>
          </a:xfrm>
        </p:spPr>
        <p:txBody>
          <a:bodyPr/>
          <a:lstStyle/>
          <a:p>
            <a:pPr algn="r" rtl="1"/>
            <a:r>
              <a:rPr lang="fa-IR" dirty="0" smtClean="0">
                <a:cs typeface="B Nazanin" pitchFamily="2" charset="-78"/>
              </a:rPr>
              <a:t>در نولی پارها: بیش از 3 ساعت</a:t>
            </a:r>
          </a:p>
          <a:p>
            <a:pPr algn="r" rtl="1"/>
            <a:r>
              <a:rPr lang="fa-IR" dirty="0" smtClean="0">
                <a:cs typeface="B Nazanin" pitchFamily="2" charset="-78"/>
              </a:rPr>
              <a:t> در صورت استفاده از آنالژزی اپیدورال، بیش از 4 ساعت</a:t>
            </a:r>
          </a:p>
          <a:p>
            <a:pPr algn="r" rtl="1"/>
            <a:endParaRPr lang="fa-IR" dirty="0" smtClean="0">
              <a:cs typeface="B Nazanin" pitchFamily="2" charset="-78"/>
            </a:endParaRPr>
          </a:p>
          <a:p>
            <a:pPr algn="r" rtl="1"/>
            <a:r>
              <a:rPr lang="fa-IR" dirty="0" smtClean="0">
                <a:cs typeface="B Nazanin" pitchFamily="2" charset="-78"/>
              </a:rPr>
              <a:t>در مولتی پارها:بیش از 1 ساعت</a:t>
            </a:r>
          </a:p>
          <a:p>
            <a:pPr algn="r" rtl="1"/>
            <a:r>
              <a:rPr lang="fa-IR" dirty="0" smtClean="0">
                <a:cs typeface="B Nazanin" pitchFamily="2" charset="-78"/>
              </a:rPr>
              <a:t> در صورت استفاده از آنالژزی اپیدورال، بیش از 2 ساعت</a:t>
            </a:r>
          </a:p>
          <a:p>
            <a:pPr algn="r" rtl="1"/>
            <a:endParaRPr lang="en-US" dirty="0">
              <a:cs typeface="B Nazanin" pitchFamily="2" charset="-78"/>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en-US" dirty="0" smtClean="0"/>
              <a:t>ACOG (2013)</a:t>
            </a:r>
          </a:p>
        </p:txBody>
      </p:sp>
      <p:sp>
        <p:nvSpPr>
          <p:cNvPr id="3" name="Content Placeholder 2"/>
          <p:cNvSpPr>
            <a:spLocks noGrp="1"/>
          </p:cNvSpPr>
          <p:nvPr>
            <p:ph idx="1"/>
          </p:nvPr>
        </p:nvSpPr>
        <p:spPr/>
        <p:txBody>
          <a:bodyPr rtlCol="0">
            <a:normAutofit lnSpcReduction="10000"/>
          </a:bodyPr>
          <a:lstStyle/>
          <a:p>
            <a:pPr algn="r" rtl="1" eaLnBrk="1" fontAlgn="auto" hangingPunct="1">
              <a:lnSpc>
                <a:spcPct val="150000"/>
              </a:lnSpc>
              <a:spcAft>
                <a:spcPts val="0"/>
              </a:spcAft>
              <a:defRPr/>
            </a:pPr>
            <a:r>
              <a:rPr lang="fa-IR" b="1" dirty="0" smtClean="0">
                <a:solidFill>
                  <a:srgbClr val="FF0000"/>
                </a:solidFill>
                <a:cs typeface="B Nazanin" pitchFamily="2" charset="-78"/>
              </a:rPr>
              <a:t>قبل از تشخیص توقف لیبر باید:</a:t>
            </a:r>
          </a:p>
          <a:p>
            <a:pPr marL="514350" indent="-514350" algn="r" rtl="1" eaLnBrk="1" fontAlgn="auto" hangingPunct="1">
              <a:lnSpc>
                <a:spcPct val="150000"/>
              </a:lnSpc>
              <a:spcAft>
                <a:spcPts val="0"/>
              </a:spcAft>
              <a:buFont typeface="+mj-lt"/>
              <a:buAutoNum type="arabicPeriod"/>
              <a:defRPr/>
            </a:pPr>
            <a:r>
              <a:rPr lang="fa-IR" b="1" dirty="0" smtClean="0">
                <a:cs typeface="B Nazanin" pitchFamily="2" charset="-78"/>
              </a:rPr>
              <a:t>مرحله نهفته کامل شده باشد و سرویکس حداقل 4 سانت متسع شده باشد</a:t>
            </a:r>
          </a:p>
          <a:p>
            <a:pPr marL="514350" indent="-514350" algn="just" rtl="1" eaLnBrk="1" fontAlgn="auto" hangingPunct="1">
              <a:lnSpc>
                <a:spcPct val="150000"/>
              </a:lnSpc>
              <a:spcAft>
                <a:spcPts val="0"/>
              </a:spcAft>
              <a:buFont typeface="+mj-lt"/>
              <a:buAutoNum type="arabicPeriod"/>
              <a:defRPr/>
            </a:pPr>
            <a:r>
              <a:rPr lang="fa-IR" b="1" smtClean="0">
                <a:cs typeface="B Nazanin" pitchFamily="2" charset="-78"/>
              </a:rPr>
              <a:t>باید </a:t>
            </a:r>
            <a:r>
              <a:rPr lang="fa-IR" b="1" dirty="0" smtClean="0">
                <a:cs typeface="B Nazanin" pitchFamily="2" charset="-78"/>
              </a:rPr>
              <a:t>بمدت 2 ساعت، انقباضات کافی رحم در حد 200 واحد مونته ویدو و بیشتر، طی دوره های 10 دقیقه وجود داشته باشد و تغییری در سرویکس بوجود نیاید.</a:t>
            </a:r>
            <a:endParaRPr lang="en-US" b="1" dirty="0" smtClean="0">
              <a:cs typeface="B Nazanin" pitchFamily="2" charset="-78"/>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eaLnBrk="1" hangingPunct="1"/>
            <a:endParaRPr lang="en-US" smtClean="0"/>
          </a:p>
        </p:txBody>
      </p:sp>
      <p:pic>
        <p:nvPicPr>
          <p:cNvPr id="12291" name="Picture 2"/>
          <p:cNvPicPr>
            <a:picLocks noGrp="1" noChangeAspect="1" noChangeArrowheads="1"/>
          </p:cNvPicPr>
          <p:nvPr>
            <p:ph idx="1"/>
          </p:nvPr>
        </p:nvPicPr>
        <p:blipFill>
          <a:blip r:embed="rId2" cstate="print"/>
          <a:srcRect/>
          <a:stretch>
            <a:fillRect/>
          </a:stretch>
        </p:blipFill>
        <p:spPr>
          <a:xfrm>
            <a:off x="0" y="0"/>
            <a:ext cx="9144000" cy="6858000"/>
          </a:xfr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endParaRPr lang="en-US" smtClean="0"/>
          </a:p>
        </p:txBody>
      </p:sp>
      <p:pic>
        <p:nvPicPr>
          <p:cNvPr id="13315" name="Picture 2"/>
          <p:cNvPicPr>
            <a:picLocks noGrp="1" noChangeAspect="1" noChangeArrowheads="1"/>
          </p:cNvPicPr>
          <p:nvPr>
            <p:ph idx="1"/>
          </p:nvPr>
        </p:nvPicPr>
        <p:blipFill>
          <a:blip r:embed="rId2" cstate="print"/>
          <a:srcRect/>
          <a:stretch>
            <a:fillRect/>
          </a:stretch>
        </p:blipFill>
        <p:spPr>
          <a:xfrm>
            <a:off x="914400" y="990600"/>
            <a:ext cx="7391400" cy="4995863"/>
          </a:xfr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algn="ctr"/>
            <a:r>
              <a:rPr lang="en-US" sz="5400" dirty="0" smtClean="0"/>
              <a:t>Dystocia</a:t>
            </a:r>
            <a:endParaRPr lang="fa-IR" sz="5400" dirty="0"/>
          </a:p>
        </p:txBody>
      </p:sp>
      <p:sp>
        <p:nvSpPr>
          <p:cNvPr id="3" name="Subtitle 2"/>
          <p:cNvSpPr>
            <a:spLocks noGrp="1"/>
          </p:cNvSpPr>
          <p:nvPr>
            <p:ph type="subTitle" idx="1"/>
          </p:nvPr>
        </p:nvSpPr>
        <p:spPr/>
        <p:txBody>
          <a:bodyPr>
            <a:normAutofit/>
          </a:bodyPr>
          <a:lstStyle/>
          <a:p>
            <a:pPr algn="ctr"/>
            <a:r>
              <a:rPr lang="en-US" sz="2400" dirty="0" smtClean="0"/>
              <a:t>Dr. Nourizadeh</a:t>
            </a:r>
            <a:endParaRPr lang="fa-IR" sz="2400" dirty="0"/>
          </a:p>
        </p:txBody>
      </p:sp>
    </p:spTree>
    <p:extLst>
      <p:ext uri="{BB962C8B-B14F-4D97-AF65-F5344CB8AC3E}">
        <p14:creationId xmlns:p14="http://schemas.microsoft.com/office/powerpoint/2010/main" xmlns="" val="22956994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ChangeArrowheads="1"/>
          </p:cNvSpPr>
          <p:nvPr>
            <p:ph type="title"/>
          </p:nvPr>
        </p:nvSpPr>
        <p:spPr/>
        <p:txBody>
          <a:bodyPr/>
          <a:lstStyle/>
          <a:p>
            <a:pPr eaLnBrk="1" hangingPunct="1">
              <a:defRPr/>
            </a:pPr>
            <a:endParaRPr lang="en-US" smtClean="0">
              <a:ea typeface="+mj-ea"/>
            </a:endParaRPr>
          </a:p>
        </p:txBody>
      </p:sp>
      <p:pic>
        <p:nvPicPr>
          <p:cNvPr id="24578" name="Picture 4" descr="00043020"/>
          <p:cNvPicPr>
            <a:picLocks noGrp="1" noChangeAspect="1" noChangeArrowheads="1"/>
          </p:cNvPicPr>
          <p:nvPr>
            <p:ph type="body" idx="1"/>
          </p:nvPr>
        </p:nvPicPr>
        <p:blipFill>
          <a:blip r:embed="rId2" cstate="print"/>
          <a:srcRect/>
          <a:stretch>
            <a:fillRect/>
          </a:stretch>
        </p:blipFill>
        <p:spPr>
          <a:xfrm>
            <a:off x="533400" y="609600"/>
            <a:ext cx="7696200" cy="5029199"/>
          </a:xfr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457200" y="267494"/>
            <a:ext cx="8229600" cy="946928"/>
          </a:xfrm>
          <a:solidFill>
            <a:schemeClr val="accent1">
              <a:lumMod val="20000"/>
              <a:lumOff val="80000"/>
            </a:schemeClr>
          </a:solidFill>
        </p:spPr>
        <p:txBody>
          <a:bodyPr>
            <a:normAutofit fontScale="90000"/>
          </a:bodyPr>
          <a:lstStyle/>
          <a:p>
            <a:pPr marL="484632" indent="0" eaLnBrk="1" fontAlgn="auto" hangingPunct="1">
              <a:spcAft>
                <a:spcPts val="0"/>
              </a:spcAft>
              <a:defRPr/>
            </a:pPr>
            <a:r>
              <a:rPr lang="en-US" dirty="0" smtClean="0">
                <a:solidFill>
                  <a:schemeClr val="tx1"/>
                </a:solidFill>
              </a:rPr>
              <a:t/>
            </a:r>
            <a:br>
              <a:rPr lang="en-US" dirty="0" smtClean="0">
                <a:solidFill>
                  <a:schemeClr val="tx1"/>
                </a:solidFill>
              </a:rPr>
            </a:br>
            <a:endParaRPr lang="en-US" dirty="0" smtClean="0">
              <a:solidFill>
                <a:srgbClr val="FF0000"/>
              </a:solidFill>
            </a:endParaRPr>
          </a:p>
        </p:txBody>
      </p:sp>
      <p:sp>
        <p:nvSpPr>
          <p:cNvPr id="23555" name="Content Placeholder 2"/>
          <p:cNvSpPr>
            <a:spLocks noGrp="1"/>
          </p:cNvSpPr>
          <p:nvPr>
            <p:ph idx="1"/>
          </p:nvPr>
        </p:nvSpPr>
        <p:spPr>
          <a:xfrm>
            <a:off x="457200" y="1882775"/>
            <a:ext cx="8686800" cy="4572000"/>
          </a:xfrm>
        </p:spPr>
        <p:txBody>
          <a:bodyPr/>
          <a:lstStyle/>
          <a:p>
            <a:pPr eaLnBrk="1" fontAlgn="ctr" hangingPunct="1"/>
            <a:endParaRPr lang="en-US" sz="3200" dirty="0" smtClean="0"/>
          </a:p>
          <a:p>
            <a:pPr eaLnBrk="1" fontAlgn="ctr" hangingPunct="1"/>
            <a:r>
              <a:rPr lang="en-US" sz="3200" b="1" dirty="0" smtClean="0">
                <a:solidFill>
                  <a:srgbClr val="FF0000"/>
                </a:solidFill>
              </a:rPr>
              <a:t>For IUPC</a:t>
            </a:r>
            <a:r>
              <a:rPr lang="en-US" sz="3200" dirty="0" smtClean="0"/>
              <a:t>, patient must </a:t>
            </a:r>
            <a:r>
              <a:rPr lang="en-US" sz="3200" b="1" dirty="0" smtClean="0">
                <a:solidFill>
                  <a:srgbClr val="7030A0"/>
                </a:solidFill>
              </a:rPr>
              <a:t>be ruptured and increased the risk of infection</a:t>
            </a:r>
          </a:p>
          <a:p>
            <a:pPr eaLnBrk="1" hangingPunct="1"/>
            <a:endParaRPr lang="en-US" sz="3200"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098" name="Picture 2"/>
          <p:cNvPicPr>
            <a:picLocks noGrp="1" noChangeAspect="1" noChangeArrowheads="1"/>
          </p:cNvPicPr>
          <p:nvPr>
            <p:ph idx="1"/>
          </p:nvPr>
        </p:nvPicPr>
        <p:blipFill>
          <a:blip r:embed="rId2" cstate="print"/>
          <a:srcRect/>
          <a:stretch>
            <a:fillRect/>
          </a:stretch>
        </p:blipFill>
        <p:spPr bwMode="auto">
          <a:xfrm>
            <a:off x="457200" y="990601"/>
            <a:ext cx="8229600" cy="434694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122" name="Picture 2"/>
          <p:cNvPicPr>
            <a:picLocks noGrp="1" noChangeAspect="1" noChangeArrowheads="1"/>
          </p:cNvPicPr>
          <p:nvPr>
            <p:ph idx="1"/>
          </p:nvPr>
        </p:nvPicPr>
        <p:blipFill>
          <a:blip r:embed="rId2" cstate="print"/>
          <a:srcRect/>
          <a:stretch>
            <a:fillRect/>
          </a:stretch>
        </p:blipFill>
        <p:spPr bwMode="auto">
          <a:xfrm>
            <a:off x="457200" y="609600"/>
            <a:ext cx="8229600" cy="5486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148" name="Picture 4"/>
          <p:cNvPicPr>
            <a:picLocks noGrp="1" noChangeAspect="1" noChangeArrowheads="1"/>
          </p:cNvPicPr>
          <p:nvPr>
            <p:ph idx="1"/>
          </p:nvPr>
        </p:nvPicPr>
        <p:blipFill>
          <a:blip r:embed="rId2" cstate="print"/>
          <a:srcRect/>
          <a:stretch>
            <a:fillRect/>
          </a:stretch>
        </p:blipFill>
        <p:spPr bwMode="auto">
          <a:xfrm>
            <a:off x="457200" y="381000"/>
            <a:ext cx="7924265" cy="4495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8194" name="Picture 2"/>
          <p:cNvPicPr>
            <a:picLocks noGrp="1" noChangeAspect="1" noChangeArrowheads="1"/>
          </p:cNvPicPr>
          <p:nvPr>
            <p:ph idx="1"/>
          </p:nvPr>
        </p:nvPicPr>
        <p:blipFill>
          <a:blip r:embed="rId2" cstate="print"/>
          <a:srcRect/>
          <a:stretch>
            <a:fillRect/>
          </a:stretch>
        </p:blipFill>
        <p:spPr bwMode="auto">
          <a:xfrm>
            <a:off x="908770" y="1600200"/>
            <a:ext cx="7326459" cy="45259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7170" name="Picture 2"/>
          <p:cNvPicPr>
            <a:picLocks noGrp="1" noChangeAspect="1" noChangeArrowheads="1"/>
          </p:cNvPicPr>
          <p:nvPr>
            <p:ph idx="1"/>
          </p:nvPr>
        </p:nvPicPr>
        <p:blipFill>
          <a:blip r:embed="rId2" cstate="print"/>
          <a:srcRect/>
          <a:stretch>
            <a:fillRect/>
          </a:stretch>
        </p:blipFill>
        <p:spPr bwMode="auto">
          <a:xfrm>
            <a:off x="457200" y="1219200"/>
            <a:ext cx="8229600" cy="4267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6" name="Picture 2"/>
          <p:cNvPicPr>
            <a:picLocks noGrp="1" noChangeAspect="1" noChangeArrowheads="1"/>
          </p:cNvPicPr>
          <p:nvPr>
            <p:ph idx="1"/>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050" name="Picture 2"/>
          <p:cNvPicPr>
            <a:picLocks noGrp="1" noChangeAspect="1" noChangeArrowheads="1"/>
          </p:cNvPicPr>
          <p:nvPr>
            <p:ph idx="1"/>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076" name="Picture 4"/>
          <p:cNvPicPr>
            <a:picLocks noGrp="1" noChangeAspect="1" noChangeArrowheads="1"/>
          </p:cNvPicPr>
          <p:nvPr>
            <p:ph idx="1"/>
          </p:nvPr>
        </p:nvPicPr>
        <p:blipFill>
          <a:blip r:embed="rId2" cstate="print"/>
          <a:srcRect/>
          <a:stretch>
            <a:fillRect/>
          </a:stretch>
        </p:blipFill>
        <p:spPr bwMode="auto">
          <a:xfrm>
            <a:off x="576408" y="685800"/>
            <a:ext cx="7991184" cy="55022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just"/>
            <a:r>
              <a:rPr lang="en-US" dirty="0"/>
              <a:t>Dystocia of labor is defined as </a:t>
            </a:r>
            <a:r>
              <a:rPr lang="en-US" dirty="0">
                <a:solidFill>
                  <a:srgbClr val="FF0000"/>
                </a:solidFill>
              </a:rPr>
              <a:t>difficult labor </a:t>
            </a:r>
            <a:r>
              <a:rPr lang="en-US" dirty="0"/>
              <a:t>or </a:t>
            </a:r>
            <a:r>
              <a:rPr lang="en-US" dirty="0">
                <a:solidFill>
                  <a:srgbClr val="FF0000"/>
                </a:solidFill>
              </a:rPr>
              <a:t>abnormally slow progress </a:t>
            </a:r>
            <a:r>
              <a:rPr lang="en-US" dirty="0"/>
              <a:t>of labor. Other terms that are often used interchangeably with dystocia are </a:t>
            </a:r>
            <a:r>
              <a:rPr lang="en-US" dirty="0">
                <a:solidFill>
                  <a:srgbClr val="FF0000"/>
                </a:solidFill>
              </a:rPr>
              <a:t>dysfunctional labor</a:t>
            </a:r>
            <a:r>
              <a:rPr lang="en-US" dirty="0"/>
              <a:t>, </a:t>
            </a:r>
            <a:r>
              <a:rPr lang="en-US" dirty="0">
                <a:solidFill>
                  <a:srgbClr val="FF0000"/>
                </a:solidFill>
              </a:rPr>
              <a:t>failure to progress</a:t>
            </a:r>
            <a:r>
              <a:rPr lang="en-US" dirty="0"/>
              <a:t> (lack of progressive cervical dilatation or lack of descent), </a:t>
            </a:r>
          </a:p>
        </p:txBody>
      </p:sp>
    </p:spTree>
    <p:extLst>
      <p:ext uri="{BB962C8B-B14F-4D97-AF65-F5344CB8AC3E}">
        <p14:creationId xmlns:p14="http://schemas.microsoft.com/office/powerpoint/2010/main" xmlns="" val="145590317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CPD</a:t>
            </a:r>
            <a:endParaRPr lang="en-US" dirty="0"/>
          </a:p>
        </p:txBody>
      </p:sp>
      <p:sp>
        <p:nvSpPr>
          <p:cNvPr id="3" name="Content Placeholder 2"/>
          <p:cNvSpPr>
            <a:spLocks noGrp="1"/>
          </p:cNvSpPr>
          <p:nvPr>
            <p:ph idx="1"/>
          </p:nvPr>
        </p:nvSpPr>
        <p:spPr>
          <a:xfrm>
            <a:off x="457200" y="1600200"/>
            <a:ext cx="8686800" cy="4525963"/>
          </a:xfrm>
        </p:spPr>
        <p:txBody>
          <a:bodyPr>
            <a:normAutofit lnSpcReduction="10000"/>
          </a:bodyPr>
          <a:lstStyle/>
          <a:p>
            <a:pPr algn="r" rtl="1"/>
            <a:r>
              <a:rPr lang="fa-IR" dirty="0" smtClean="0">
                <a:cs typeface="B Nazanin" pitchFamily="2" charset="-78"/>
              </a:rPr>
              <a:t>اندازه جنین به تنهایی، بندرت توجیه مناسبی برای عدم پیشرفت لیبر است. دو سوم نوزادانیکه پس از تلاش ناموفق با فورسپس برای زایمان، نیاز به سزارین پیدا کردند، کمتر از 3700 گرم وزن داشتند. </a:t>
            </a:r>
            <a:endParaRPr lang="en-US" dirty="0" smtClean="0">
              <a:cs typeface="B Nazanin" pitchFamily="2" charset="-78"/>
            </a:endParaRPr>
          </a:p>
          <a:p>
            <a:pPr algn="r" rtl="1"/>
            <a:r>
              <a:rPr lang="fa-IR" dirty="0" smtClean="0">
                <a:cs typeface="B Nazanin" pitchFamily="2" charset="-78"/>
              </a:rPr>
              <a:t>بنابراین </a:t>
            </a:r>
            <a:r>
              <a:rPr lang="fa-IR" dirty="0" smtClean="0">
                <a:cs typeface="B Nazanin" pitchFamily="2" charset="-78"/>
              </a:rPr>
              <a:t>سایر عوامل مثل وضعیت نادرست جنین مثل </a:t>
            </a:r>
            <a:r>
              <a:rPr lang="en-US" dirty="0" smtClean="0">
                <a:cs typeface="B Nazanin" pitchFamily="2" charset="-78"/>
              </a:rPr>
              <a:t>op</a:t>
            </a:r>
            <a:r>
              <a:rPr lang="en-US" dirty="0" smtClean="0">
                <a:solidFill>
                  <a:srgbClr val="FF0000"/>
                </a:solidFill>
                <a:cs typeface="B Nazanin" pitchFamily="2" charset="-78"/>
              </a:rPr>
              <a:t>, </a:t>
            </a:r>
            <a:r>
              <a:rPr lang="fa-IR" dirty="0" smtClean="0">
                <a:solidFill>
                  <a:srgbClr val="FF0000"/>
                </a:solidFill>
                <a:cs typeface="B Nazanin" pitchFamily="2" charset="-78"/>
              </a:rPr>
              <a:t> ، آسینکلیتیسم</a:t>
            </a:r>
            <a:r>
              <a:rPr lang="en-US" dirty="0" smtClean="0">
                <a:solidFill>
                  <a:srgbClr val="FF0000"/>
                </a:solidFill>
                <a:cs typeface="B Nazanin" pitchFamily="2" charset="-78"/>
              </a:rPr>
              <a:t> , </a:t>
            </a:r>
            <a:r>
              <a:rPr lang="fa-IR" dirty="0" smtClean="0">
                <a:solidFill>
                  <a:srgbClr val="FF0000"/>
                </a:solidFill>
                <a:cs typeface="B Nazanin" pitchFamily="2" charset="-78"/>
              </a:rPr>
              <a:t> پرزانتاسیونهای صورت و پیشانی </a:t>
            </a:r>
            <a:r>
              <a:rPr lang="fa-IR" dirty="0" smtClean="0">
                <a:cs typeface="B Nazanin" pitchFamily="2" charset="-78"/>
              </a:rPr>
              <a:t>مانع عبور جنین از کانال زایمانی بودند.</a:t>
            </a:r>
          </a:p>
          <a:p>
            <a:pPr algn="r" rtl="1"/>
            <a:r>
              <a:rPr lang="fa-IR" dirty="0" smtClean="0">
                <a:cs typeface="B Nazanin" pitchFamily="2" charset="-78"/>
              </a:rPr>
              <a:t>در حال حاضر هیچ روش دقیقی برای پیش بینی صحیح عدم تناسب جنینی-لگنی بر اساس اندازه سر جنین وجود ندارد.</a:t>
            </a:r>
            <a:endParaRPr lang="en-US" dirty="0">
              <a:cs typeface="B Nazanin" pitchFamily="2" charset="-78"/>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r" rtl="1"/>
            <a:r>
              <a:rPr lang="fa-IR" dirty="0" smtClean="0">
                <a:solidFill>
                  <a:srgbClr val="FF0000"/>
                </a:solidFill>
                <a:cs typeface="B Nazanin" pitchFamily="2" charset="-78"/>
              </a:rPr>
              <a:t>در </a:t>
            </a:r>
            <a:r>
              <a:rPr lang="fa-IR" dirty="0" smtClean="0">
                <a:solidFill>
                  <a:srgbClr val="FF0000"/>
                </a:solidFill>
                <a:cs typeface="B Nazanin" pitchFamily="2" charset="-78"/>
              </a:rPr>
              <a:t>شک به </a:t>
            </a:r>
            <a:r>
              <a:rPr lang="en-US" dirty="0" smtClean="0">
                <a:solidFill>
                  <a:srgbClr val="FF0000"/>
                </a:solidFill>
                <a:cs typeface="B Nazanin" pitchFamily="2" charset="-78"/>
              </a:rPr>
              <a:t> CPD</a:t>
            </a:r>
            <a:r>
              <a:rPr lang="fa-IR" dirty="0" smtClean="0">
                <a:solidFill>
                  <a:srgbClr val="FF0000"/>
                </a:solidFill>
                <a:cs typeface="B Nazanin" pitchFamily="2" charset="-78"/>
              </a:rPr>
              <a:t> برای تشخیص اینکه آیا لیبر میتواند به زایمان واژینال منجر شود یا نه؟ باید به آزمون لیبر اتکا کرد. </a:t>
            </a:r>
            <a:endParaRPr lang="en-US" dirty="0">
              <a:solidFill>
                <a:srgbClr val="FF0000"/>
              </a:solidFill>
              <a:cs typeface="B Nazanin" pitchFamily="2" charset="-78"/>
            </a:endParaRPr>
          </a:p>
        </p:txBody>
      </p:sp>
    </p:spTree>
    <p:extLst>
      <p:ext uri="{BB962C8B-B14F-4D97-AF65-F5344CB8AC3E}">
        <p14:creationId xmlns:p14="http://schemas.microsoft.com/office/powerpoint/2010/main" xmlns="" val="153598344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r" rtl="1"/>
            <a:endParaRPr lang="fa-IR" dirty="0">
              <a:cs typeface="B Nazanin" pitchFamily="2" charset="-78"/>
            </a:endParaRPr>
          </a:p>
          <a:p>
            <a:pPr marL="0" indent="0" algn="r" rtl="1">
              <a:buNone/>
            </a:pPr>
            <a:r>
              <a:rPr lang="en-US" dirty="0" smtClean="0">
                <a:cs typeface="B Nazanin" pitchFamily="2" charset="-78"/>
              </a:rPr>
              <a:t>CPD</a:t>
            </a:r>
            <a:r>
              <a:rPr lang="fa-IR" dirty="0" smtClean="0">
                <a:cs typeface="B Nazanin" pitchFamily="2" charset="-78"/>
              </a:rPr>
              <a:t> پس از فرا </a:t>
            </a:r>
            <a:r>
              <a:rPr lang="fa-IR" dirty="0" smtClean="0">
                <a:solidFill>
                  <a:srgbClr val="FF0000"/>
                </a:solidFill>
                <a:cs typeface="B Nazanin" pitchFamily="2" charset="-78"/>
              </a:rPr>
              <a:t>رسیدن مرحله دوم آشکارتر میشوند. </a:t>
            </a:r>
            <a:r>
              <a:rPr lang="fa-IR" dirty="0" smtClean="0">
                <a:cs typeface="B Nazanin" pitchFamily="2" charset="-78"/>
              </a:rPr>
              <a:t>یعنی </a:t>
            </a:r>
            <a:r>
              <a:rPr lang="fa-IR" dirty="0">
                <a:cs typeface="B Nazanin" pitchFamily="2" charset="-78"/>
              </a:rPr>
              <a:t>پس از دیلاتاسیون </a:t>
            </a:r>
            <a:r>
              <a:rPr lang="fa-IR" dirty="0" smtClean="0">
                <a:cs typeface="B Nazanin" pitchFamily="2" charset="-78"/>
              </a:rPr>
              <a:t>کامل سرویکس، ارتباط مکانیکی که بین اندازه و موقعیت سر جنین با گنجایش لگن وجود دارد، با نزول جنین واضحتر میشود.</a:t>
            </a:r>
          </a:p>
        </p:txBody>
      </p:sp>
    </p:spTree>
    <p:extLst>
      <p:ext uri="{BB962C8B-B14F-4D97-AF65-F5344CB8AC3E}">
        <p14:creationId xmlns:p14="http://schemas.microsoft.com/office/powerpoint/2010/main" xmlns="" val="51441824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fontScale="90000"/>
          </a:bodyPr>
          <a:lstStyle/>
          <a:p>
            <a:r>
              <a:rPr lang="fa-IR" dirty="0" smtClean="0"/>
              <a:t>لیبر و زایمان سریع</a:t>
            </a:r>
            <a:r>
              <a:rPr lang="fa-IR" dirty="0" smtClean="0">
                <a:solidFill>
                  <a:srgbClr val="FF0000"/>
                </a:solidFill>
              </a:rPr>
              <a:t>: </a:t>
            </a:r>
            <a:r>
              <a:rPr lang="en-US" dirty="0" smtClean="0">
                <a:solidFill>
                  <a:srgbClr val="FF0000"/>
                </a:solidFill>
              </a:rPr>
              <a:t/>
            </a:r>
            <a:br>
              <a:rPr lang="en-US" dirty="0" smtClean="0">
                <a:solidFill>
                  <a:srgbClr val="FF0000"/>
                </a:solidFill>
              </a:rPr>
            </a:br>
            <a:r>
              <a:rPr lang="en-US" dirty="0" smtClean="0">
                <a:solidFill>
                  <a:srgbClr val="FF0000"/>
                </a:solidFill>
              </a:rPr>
              <a:t>Precipitous labor &amp; Delivery</a:t>
            </a:r>
            <a:endParaRPr lang="en-US" dirty="0">
              <a:solidFill>
                <a:srgbClr val="FF0000"/>
              </a:solidFill>
            </a:endParaRPr>
          </a:p>
        </p:txBody>
      </p:sp>
      <p:sp>
        <p:nvSpPr>
          <p:cNvPr id="3" name="Content Placeholder 2"/>
          <p:cNvSpPr>
            <a:spLocks noGrp="1"/>
          </p:cNvSpPr>
          <p:nvPr>
            <p:ph idx="1"/>
          </p:nvPr>
        </p:nvSpPr>
        <p:spPr>
          <a:xfrm>
            <a:off x="457200" y="1828800"/>
            <a:ext cx="8229600" cy="4297363"/>
          </a:xfrm>
        </p:spPr>
        <p:txBody>
          <a:bodyPr>
            <a:normAutofit/>
          </a:bodyPr>
          <a:lstStyle/>
          <a:p>
            <a:pPr algn="r" rtl="1"/>
            <a:r>
              <a:rPr lang="fa-IR" dirty="0" smtClean="0">
                <a:cs typeface="B Nazanin" pitchFamily="2" charset="-78"/>
              </a:rPr>
              <a:t>در لیبر تسریع شده، جنین در مدت کمتر از 3 ساعت خارج میشود.</a:t>
            </a:r>
          </a:p>
          <a:p>
            <a:pPr algn="ctr" rtl="1"/>
            <a:r>
              <a:rPr lang="fa-IR" dirty="0" smtClean="0">
                <a:solidFill>
                  <a:srgbClr val="FF0000"/>
                </a:solidFill>
                <a:cs typeface="B Nazanin" pitchFamily="2" charset="-78"/>
              </a:rPr>
              <a:t>علل زایمان سریع:</a:t>
            </a:r>
          </a:p>
          <a:p>
            <a:pPr marL="514350" indent="-514350" algn="r" rtl="1">
              <a:buFont typeface="+mj-lt"/>
              <a:buAutoNum type="arabicPeriod"/>
            </a:pPr>
            <a:r>
              <a:rPr lang="fa-IR" dirty="0" smtClean="0">
                <a:cs typeface="B Nazanin" pitchFamily="2" charset="-78"/>
              </a:rPr>
              <a:t>کاهش غیرطبیعی مقاومت قسمتهای نرم مجرای زایمان</a:t>
            </a:r>
          </a:p>
          <a:p>
            <a:pPr marL="514350" indent="-514350" algn="r" rtl="1">
              <a:buFont typeface="+mj-lt"/>
              <a:buAutoNum type="arabicPeriod"/>
            </a:pPr>
            <a:r>
              <a:rPr lang="fa-IR" dirty="0" smtClean="0">
                <a:cs typeface="B Nazanin" pitchFamily="2" charset="-78"/>
              </a:rPr>
              <a:t>قوی بودن غیرطبیعی انقباضات رحم و شکم</a:t>
            </a:r>
          </a:p>
          <a:p>
            <a:pPr marL="514350" indent="-514350" algn="r" rtl="1">
              <a:buFont typeface="+mj-lt"/>
              <a:buAutoNum type="arabicPeriod"/>
            </a:pPr>
            <a:r>
              <a:rPr lang="fa-IR" dirty="0" smtClean="0">
                <a:cs typeface="B Nazanin" pitchFamily="2" charset="-78"/>
              </a:rPr>
              <a:t>فقدان احساس درد و عدم آگاهی از لیبر(بندرت)</a:t>
            </a:r>
            <a:endParaRPr lang="en-US" dirty="0">
              <a:cs typeface="B Nazanin" pitchFamily="2" charset="-78"/>
            </a:endParaRPr>
          </a:p>
        </p:txBody>
      </p:sp>
    </p:spTree>
    <p:extLst>
      <p:ext uri="{BB962C8B-B14F-4D97-AF65-F5344CB8AC3E}">
        <p14:creationId xmlns:p14="http://schemas.microsoft.com/office/powerpoint/2010/main" xmlns="" val="34792953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solidFill>
                  <a:srgbClr val="FF0000"/>
                </a:solidFill>
              </a:rPr>
              <a:t>عوارض زایمان سریع: </a:t>
            </a:r>
            <a:r>
              <a:rPr lang="fa-IR" dirty="0" smtClean="0">
                <a:solidFill>
                  <a:srgbClr val="7030A0"/>
                </a:solidFill>
              </a:rPr>
              <a:t>آتونی پس از زایمان</a:t>
            </a:r>
            <a:endParaRPr lang="en-US" dirty="0">
              <a:solidFill>
                <a:srgbClr val="7030A0"/>
              </a:solidFill>
            </a:endParaRPr>
          </a:p>
        </p:txBody>
      </p:sp>
      <p:sp>
        <p:nvSpPr>
          <p:cNvPr id="3" name="Content Placeholder 2"/>
          <p:cNvSpPr>
            <a:spLocks noGrp="1"/>
          </p:cNvSpPr>
          <p:nvPr>
            <p:ph idx="1"/>
          </p:nvPr>
        </p:nvSpPr>
        <p:spPr/>
        <p:txBody>
          <a:bodyPr>
            <a:normAutofit/>
          </a:bodyPr>
          <a:lstStyle/>
          <a:p>
            <a:pPr algn="just" rtl="1"/>
            <a:r>
              <a:rPr lang="fa-IR" dirty="0" smtClean="0">
                <a:cs typeface="B Nazanin" pitchFamily="2" charset="-78"/>
              </a:rPr>
              <a:t>در صورتیکه سرویکس نرم و افاسه </a:t>
            </a:r>
            <a:r>
              <a:rPr lang="fa-IR" dirty="0">
                <a:cs typeface="B Nazanin" pitchFamily="2" charset="-78"/>
              </a:rPr>
              <a:t>و پرینه شل </a:t>
            </a:r>
            <a:r>
              <a:rPr lang="fa-IR" dirty="0" smtClean="0">
                <a:cs typeface="B Nazanin" pitchFamily="2" charset="-78"/>
              </a:rPr>
              <a:t>باشد، لیبر و زایمان سریع بندرت با عوراض مادری شدید همراه است.</a:t>
            </a:r>
          </a:p>
          <a:p>
            <a:pPr algn="just" rtl="1"/>
            <a:endParaRPr lang="fa-IR" dirty="0">
              <a:cs typeface="B Nazanin" pitchFamily="2" charset="-78"/>
            </a:endParaRPr>
          </a:p>
          <a:p>
            <a:pPr algn="just" rtl="1"/>
            <a:r>
              <a:rPr lang="fa-IR" dirty="0" smtClean="0">
                <a:cs typeface="B Nazanin" pitchFamily="2" charset="-78"/>
              </a:rPr>
              <a:t>اما در صورتیکه انقباضات پرقدرت رحمی با سرویکس دراز و سفت و عدم آمادگی مجرای زایمان همراه باشند، ممکنست </a:t>
            </a:r>
            <a:r>
              <a:rPr lang="fa-IR" dirty="0" smtClean="0">
                <a:solidFill>
                  <a:srgbClr val="7030A0"/>
                </a:solidFill>
                <a:cs typeface="B Nazanin" pitchFamily="2" charset="-78"/>
              </a:rPr>
              <a:t>منجر به پارگی رحم و یا پارگیهای وسیع سرویکس، واژن، ولو یا پرینه </a:t>
            </a:r>
            <a:r>
              <a:rPr lang="fa-IR" dirty="0" smtClean="0">
                <a:cs typeface="B Nazanin" pitchFamily="2" charset="-78"/>
              </a:rPr>
              <a:t>شوند واحتمال بروز</a:t>
            </a:r>
            <a:r>
              <a:rPr lang="fa-IR" dirty="0" smtClean="0">
                <a:solidFill>
                  <a:srgbClr val="7030A0"/>
                </a:solidFill>
                <a:cs typeface="B Nazanin" pitchFamily="2" charset="-78"/>
              </a:rPr>
              <a:t>آمبولی مایع آمنیون </a:t>
            </a:r>
            <a:r>
              <a:rPr lang="fa-IR" dirty="0" smtClean="0">
                <a:cs typeface="B Nazanin" pitchFamily="2" charset="-78"/>
              </a:rPr>
              <a:t>بیشتر میشود.</a:t>
            </a:r>
          </a:p>
        </p:txBody>
      </p:sp>
    </p:spTree>
    <p:extLst>
      <p:ext uri="{BB962C8B-B14F-4D97-AF65-F5344CB8AC3E}">
        <p14:creationId xmlns:p14="http://schemas.microsoft.com/office/powerpoint/2010/main" xmlns="" val="39557361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just" rtl="1">
              <a:lnSpc>
                <a:spcPct val="150000"/>
              </a:lnSpc>
            </a:pPr>
            <a:r>
              <a:rPr lang="fa-IR" b="1" dirty="0" smtClean="0">
                <a:cs typeface="B Nazanin" pitchFamily="2" charset="-78"/>
              </a:rPr>
              <a:t>لیبرهای کوتاه مدت با </a:t>
            </a:r>
            <a:r>
              <a:rPr lang="fa-IR" b="1" dirty="0" smtClean="0">
                <a:solidFill>
                  <a:srgbClr val="7030A0"/>
                </a:solidFill>
                <a:cs typeface="B Nazanin" pitchFamily="2" charset="-78"/>
              </a:rPr>
              <a:t>دکولمان </a:t>
            </a:r>
            <a:r>
              <a:rPr lang="fa-IR" b="1" dirty="0">
                <a:solidFill>
                  <a:srgbClr val="7030A0"/>
                </a:solidFill>
                <a:cs typeface="B Nazanin" pitchFamily="2" charset="-78"/>
              </a:rPr>
              <a:t>جفت، آغشتگی به مکونیوم</a:t>
            </a:r>
            <a:r>
              <a:rPr lang="fa-IR" b="1" dirty="0">
                <a:cs typeface="B Nazanin" pitchFamily="2" charset="-78"/>
              </a:rPr>
              <a:t>، </a:t>
            </a:r>
            <a:r>
              <a:rPr lang="fa-IR" b="1" dirty="0">
                <a:solidFill>
                  <a:srgbClr val="FF0000"/>
                </a:solidFill>
                <a:cs typeface="B Nazanin" pitchFamily="2" charset="-78"/>
              </a:rPr>
              <a:t>خونریزی </a:t>
            </a:r>
            <a:r>
              <a:rPr lang="fa-IR" b="1" dirty="0" smtClean="0">
                <a:solidFill>
                  <a:srgbClr val="FF0000"/>
                </a:solidFill>
                <a:cs typeface="B Nazanin" pitchFamily="2" charset="-78"/>
              </a:rPr>
              <a:t>بعد از زایمان</a:t>
            </a:r>
            <a:r>
              <a:rPr lang="fa-IR" b="1" dirty="0" smtClean="0">
                <a:cs typeface="B Nazanin" pitchFamily="2" charset="-78"/>
              </a:rPr>
              <a:t>، </a:t>
            </a:r>
            <a:r>
              <a:rPr lang="fa-IR" b="1" dirty="0" smtClean="0">
                <a:solidFill>
                  <a:schemeClr val="accent4"/>
                </a:solidFill>
                <a:cs typeface="B Nazanin" pitchFamily="2" charset="-78"/>
              </a:rPr>
              <a:t>سوئ مصرف کوکائین </a:t>
            </a:r>
            <a:r>
              <a:rPr lang="fa-IR" b="1" dirty="0" smtClean="0">
                <a:cs typeface="B Nazanin" pitchFamily="2" charset="-78"/>
              </a:rPr>
              <a:t>و </a:t>
            </a:r>
            <a:r>
              <a:rPr lang="fa-IR" b="1" dirty="0" smtClean="0">
                <a:solidFill>
                  <a:srgbClr val="FF0000"/>
                </a:solidFill>
                <a:cs typeface="B Nazanin" pitchFamily="2" charset="-78"/>
              </a:rPr>
              <a:t>پایین بودن نمره آپگار </a:t>
            </a:r>
            <a:r>
              <a:rPr lang="fa-IR" b="1" dirty="0" smtClean="0">
                <a:cs typeface="B Nazanin" pitchFamily="2" charset="-78"/>
              </a:rPr>
              <a:t>در ارتباط هستند.</a:t>
            </a:r>
          </a:p>
          <a:p>
            <a:pPr marL="514350" indent="-514350" algn="r" rtl="1">
              <a:buNone/>
            </a:pPr>
            <a:endParaRPr lang="en-US" dirty="0"/>
          </a:p>
        </p:txBody>
      </p:sp>
    </p:spTree>
    <p:extLst>
      <p:ext uri="{BB962C8B-B14F-4D97-AF65-F5344CB8AC3E}">
        <p14:creationId xmlns:p14="http://schemas.microsoft.com/office/powerpoint/2010/main" xmlns="" val="4543059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990600"/>
            <a:ext cx="9144000" cy="427038"/>
          </a:xfrm>
        </p:spPr>
        <p:txBody>
          <a:bodyPr>
            <a:normAutofit fontScale="90000"/>
          </a:bodyPr>
          <a:lstStyle/>
          <a:p>
            <a:r>
              <a:rPr lang="fa-IR" dirty="0">
                <a:solidFill>
                  <a:srgbClr val="FF0000"/>
                </a:solidFill>
              </a:rPr>
              <a:t>دلایل افزایش پیامدهای نامطلوب پریناتال در لیبر سریع:</a:t>
            </a:r>
            <a:r>
              <a:rPr lang="en-US" dirty="0">
                <a:solidFill>
                  <a:srgbClr val="FF0000"/>
                </a:solidFill>
              </a:rPr>
              <a:t/>
            </a:r>
            <a:br>
              <a:rPr lang="en-US" dirty="0">
                <a:solidFill>
                  <a:srgbClr val="FF0000"/>
                </a:solidFill>
              </a:rPr>
            </a:br>
            <a:endParaRPr lang="en-US" dirty="0"/>
          </a:p>
        </p:txBody>
      </p:sp>
      <p:sp>
        <p:nvSpPr>
          <p:cNvPr id="3" name="Content Placeholder 2"/>
          <p:cNvSpPr>
            <a:spLocks noGrp="1"/>
          </p:cNvSpPr>
          <p:nvPr>
            <p:ph idx="1"/>
          </p:nvPr>
        </p:nvSpPr>
        <p:spPr>
          <a:xfrm>
            <a:off x="0" y="1600200"/>
            <a:ext cx="9144000" cy="4525963"/>
          </a:xfrm>
        </p:spPr>
        <p:txBody>
          <a:bodyPr>
            <a:normAutofit/>
          </a:bodyPr>
          <a:lstStyle/>
          <a:p>
            <a:pPr marL="514350" indent="-514350" algn="r" rtl="1">
              <a:buFont typeface="+mj-lt"/>
              <a:buAutoNum type="arabicPeriod"/>
            </a:pPr>
            <a:r>
              <a:rPr lang="fa-IR" dirty="0" smtClean="0">
                <a:cs typeface="B Nazanin" pitchFamily="2" charset="-78"/>
              </a:rPr>
              <a:t>انقباضات </a:t>
            </a:r>
            <a:r>
              <a:rPr lang="fa-IR" dirty="0">
                <a:cs typeface="B Nazanin" pitchFamily="2" charset="-78"/>
              </a:rPr>
              <a:t>نامنظم و عنان گسیخته رحم با فواصل شل شدگی اندک </a:t>
            </a:r>
            <a:r>
              <a:rPr lang="fa-IR" dirty="0" smtClean="0">
                <a:cs typeface="B Nazanin" pitchFamily="2" charset="-78"/>
              </a:rPr>
              <a:t>، مانع </a:t>
            </a:r>
            <a:r>
              <a:rPr lang="fa-IR" dirty="0">
                <a:cs typeface="B Nazanin" pitchFamily="2" charset="-78"/>
              </a:rPr>
              <a:t>جریان خون مناسب و اکسیژناسیون جنین میشوند و </a:t>
            </a:r>
            <a:r>
              <a:rPr lang="fa-IR" dirty="0" smtClean="0">
                <a:cs typeface="B Nazanin" pitchFamily="2" charset="-78"/>
              </a:rPr>
              <a:t>منجربه </a:t>
            </a:r>
            <a:r>
              <a:rPr lang="fa-IR" dirty="0" smtClean="0">
                <a:solidFill>
                  <a:srgbClr val="FF0000"/>
                </a:solidFill>
                <a:cs typeface="B Nazanin" pitchFamily="2" charset="-78"/>
              </a:rPr>
              <a:t>افزایش </a:t>
            </a:r>
            <a:r>
              <a:rPr lang="fa-IR" dirty="0">
                <a:solidFill>
                  <a:srgbClr val="FF0000"/>
                </a:solidFill>
                <a:cs typeface="B Nazanin" pitchFamily="2" charset="-78"/>
              </a:rPr>
              <a:t>نیاز به </a:t>
            </a:r>
            <a:r>
              <a:rPr lang="fa-IR" dirty="0" smtClean="0">
                <a:solidFill>
                  <a:srgbClr val="FF0000"/>
                </a:solidFill>
                <a:cs typeface="B Nazanin" pitchFamily="2" charset="-78"/>
              </a:rPr>
              <a:t>احیا </a:t>
            </a:r>
            <a:r>
              <a:rPr lang="fa-IR" dirty="0" smtClean="0">
                <a:cs typeface="B Nazanin" pitchFamily="2" charset="-78"/>
              </a:rPr>
              <a:t>میشوند.</a:t>
            </a:r>
            <a:endParaRPr lang="fa-IR" dirty="0">
              <a:cs typeface="B Nazanin" pitchFamily="2" charset="-78"/>
            </a:endParaRPr>
          </a:p>
          <a:p>
            <a:pPr marL="514350" indent="-514350" algn="r" rtl="1">
              <a:buFont typeface="+mj-lt"/>
              <a:buAutoNum type="arabicPeriod"/>
            </a:pPr>
            <a:r>
              <a:rPr lang="fa-IR" dirty="0">
                <a:cs typeface="B Nazanin" pitchFamily="2" charset="-78"/>
              </a:rPr>
              <a:t>مقاومت مجرای زایمان، </a:t>
            </a:r>
            <a:r>
              <a:rPr lang="fa-IR" dirty="0" smtClean="0">
                <a:cs typeface="B Nazanin" pitchFamily="2" charset="-78"/>
              </a:rPr>
              <a:t>(بندرت) </a:t>
            </a:r>
            <a:r>
              <a:rPr lang="fa-IR" dirty="0">
                <a:cs typeface="B Nazanin" pitchFamily="2" charset="-78"/>
              </a:rPr>
              <a:t>سبب </a:t>
            </a:r>
            <a:r>
              <a:rPr lang="fa-IR" dirty="0">
                <a:solidFill>
                  <a:srgbClr val="FF0000"/>
                </a:solidFill>
                <a:cs typeface="B Nazanin" pitchFamily="2" charset="-78"/>
              </a:rPr>
              <a:t>ترومای داخل جمجمه ای </a:t>
            </a:r>
            <a:r>
              <a:rPr lang="fa-IR" dirty="0">
                <a:cs typeface="B Nazanin" pitchFamily="2" charset="-78"/>
              </a:rPr>
              <a:t>جنین میشود</a:t>
            </a:r>
          </a:p>
          <a:p>
            <a:pPr marL="514350" indent="-514350" algn="r" rtl="1">
              <a:buFont typeface="+mj-lt"/>
              <a:buAutoNum type="arabicPeriod"/>
            </a:pPr>
            <a:r>
              <a:rPr lang="fa-IR" dirty="0">
                <a:cs typeface="B Nazanin" pitchFamily="2" charset="-78"/>
              </a:rPr>
              <a:t>فلج شبکه بازویی (</a:t>
            </a:r>
            <a:r>
              <a:rPr lang="fa-IR" dirty="0">
                <a:solidFill>
                  <a:srgbClr val="FF0000"/>
                </a:solidFill>
                <a:cs typeface="B Nazanin" pitchFamily="2" charset="-78"/>
              </a:rPr>
              <a:t>فلج براکیال ارب یا دوشن</a:t>
            </a:r>
            <a:r>
              <a:rPr lang="fa-IR" dirty="0">
                <a:cs typeface="B Nazanin" pitchFamily="2" charset="-78"/>
              </a:rPr>
              <a:t>) در یک سوم موارد</a:t>
            </a:r>
          </a:p>
          <a:p>
            <a:pPr marL="514350" indent="-514350" algn="r" rtl="1">
              <a:buFont typeface="+mj-lt"/>
              <a:buAutoNum type="arabicPeriod"/>
            </a:pPr>
            <a:r>
              <a:rPr lang="fa-IR" dirty="0">
                <a:cs typeface="B Nazanin" pitchFamily="2" charset="-78"/>
              </a:rPr>
              <a:t>در زایمانهای بدون نظارت، </a:t>
            </a:r>
            <a:r>
              <a:rPr lang="fa-IR" dirty="0">
                <a:solidFill>
                  <a:srgbClr val="FF0000"/>
                </a:solidFill>
                <a:cs typeface="B Nazanin" pitchFamily="2" charset="-78"/>
              </a:rPr>
              <a:t>احتمال سقوط نوزاد به کف اتاق </a:t>
            </a:r>
            <a:r>
              <a:rPr lang="fa-IR" dirty="0">
                <a:cs typeface="B Nazanin" pitchFamily="2" charset="-78"/>
              </a:rPr>
              <a:t>و آسیب وی</a:t>
            </a:r>
          </a:p>
          <a:p>
            <a:pPr algn="r" rtl="1"/>
            <a:endParaRPr lang="en-US" dirty="0"/>
          </a:p>
        </p:txBody>
      </p:sp>
    </p:spTree>
    <p:extLst>
      <p:ext uri="{BB962C8B-B14F-4D97-AF65-F5344CB8AC3E}">
        <p14:creationId xmlns:p14="http://schemas.microsoft.com/office/powerpoint/2010/main" xmlns="" val="18911928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دیستوشی: لیبر دشوار</a:t>
            </a:r>
            <a:endParaRPr lang="en-US" dirty="0"/>
          </a:p>
        </p:txBody>
      </p:sp>
      <p:sp>
        <p:nvSpPr>
          <p:cNvPr id="3" name="Content Placeholder 2"/>
          <p:cNvSpPr>
            <a:spLocks noGrp="1"/>
          </p:cNvSpPr>
          <p:nvPr>
            <p:ph idx="1"/>
          </p:nvPr>
        </p:nvSpPr>
        <p:spPr>
          <a:xfrm>
            <a:off x="0" y="1600200"/>
            <a:ext cx="9144000" cy="4525963"/>
          </a:xfrm>
        </p:spPr>
        <p:txBody>
          <a:bodyPr>
            <a:normAutofit fontScale="92500" lnSpcReduction="10000"/>
          </a:bodyPr>
          <a:lstStyle/>
          <a:p>
            <a:pPr algn="r" rtl="1"/>
            <a:r>
              <a:rPr lang="fa-IR" b="1" dirty="0" smtClean="0">
                <a:cs typeface="B Nazanin" pitchFamily="2" charset="-78"/>
              </a:rPr>
              <a:t>دیستوشی یا لیبر دشوار: کاهش غیر طبیعی سرعت پیشرفت لیبر</a:t>
            </a:r>
          </a:p>
          <a:p>
            <a:pPr algn="r" rtl="1"/>
            <a:endParaRPr lang="fa-IR" b="1" dirty="0">
              <a:cs typeface="B Nazanin" pitchFamily="2" charset="-78"/>
            </a:endParaRPr>
          </a:p>
          <a:p>
            <a:pPr marL="0" indent="0" algn="ctr" rtl="1">
              <a:buNone/>
            </a:pPr>
            <a:r>
              <a:rPr lang="fa-IR" b="1" dirty="0" smtClean="0">
                <a:solidFill>
                  <a:srgbClr val="FF0000"/>
                </a:solidFill>
                <a:cs typeface="B Nazanin" pitchFamily="2" charset="-78"/>
              </a:rPr>
              <a:t>علل دیستوشی</a:t>
            </a:r>
          </a:p>
          <a:p>
            <a:pPr marL="0" indent="0" algn="r" rtl="1">
              <a:buNone/>
            </a:pPr>
            <a:r>
              <a:rPr lang="fa-IR" b="1" dirty="0" smtClean="0">
                <a:cs typeface="B Nazanin" pitchFamily="2" charset="-78"/>
              </a:rPr>
              <a:t>1- اختلالات نیروهای خارج کننده(</a:t>
            </a:r>
            <a:r>
              <a:rPr lang="en-US" b="1" dirty="0" smtClean="0">
                <a:solidFill>
                  <a:srgbClr val="FF0000"/>
                </a:solidFill>
                <a:cs typeface="B Nazanin" pitchFamily="2" charset="-78"/>
              </a:rPr>
              <a:t>p</a:t>
            </a:r>
            <a:r>
              <a:rPr lang="en-US" b="1" dirty="0" smtClean="0">
                <a:cs typeface="B Nazanin" pitchFamily="2" charset="-78"/>
              </a:rPr>
              <a:t>ower</a:t>
            </a:r>
            <a:r>
              <a:rPr lang="fa-IR" b="1" dirty="0" smtClean="0">
                <a:cs typeface="B Nazanin" pitchFamily="2" charset="-78"/>
              </a:rPr>
              <a:t>)</a:t>
            </a:r>
            <a:endParaRPr lang="en-US" b="1" dirty="0" smtClean="0">
              <a:cs typeface="B Nazanin" pitchFamily="2" charset="-78"/>
            </a:endParaRPr>
          </a:p>
          <a:p>
            <a:pPr marL="0" indent="0" algn="r" rtl="1">
              <a:buNone/>
            </a:pPr>
            <a:r>
              <a:rPr lang="fa-IR" b="1" dirty="0" smtClean="0">
                <a:cs typeface="B Nazanin" pitchFamily="2" charset="-78"/>
              </a:rPr>
              <a:t>2- اختلالات </a:t>
            </a:r>
            <a:r>
              <a:rPr lang="en-US" b="1" dirty="0" smtClean="0">
                <a:solidFill>
                  <a:srgbClr val="FF0000"/>
                </a:solidFill>
                <a:cs typeface="B Nazanin" pitchFamily="2" charset="-78"/>
              </a:rPr>
              <a:t>p</a:t>
            </a:r>
            <a:r>
              <a:rPr lang="en-US" b="1" dirty="0" smtClean="0">
                <a:cs typeface="B Nazanin" pitchFamily="2" charset="-78"/>
              </a:rPr>
              <a:t>assenger- </a:t>
            </a:r>
            <a:r>
              <a:rPr lang="fa-IR" b="1" dirty="0" smtClean="0">
                <a:cs typeface="B Nazanin" pitchFamily="2" charset="-78"/>
              </a:rPr>
              <a:t>جنین</a:t>
            </a:r>
            <a:endParaRPr lang="en-US" b="1" dirty="0" smtClean="0">
              <a:cs typeface="B Nazanin" pitchFamily="2" charset="-78"/>
            </a:endParaRPr>
          </a:p>
          <a:p>
            <a:pPr marL="0" indent="0" algn="r" rtl="1">
              <a:buNone/>
            </a:pPr>
            <a:r>
              <a:rPr lang="fa-IR" b="1" dirty="0" smtClean="0">
                <a:cs typeface="B Nazanin" pitchFamily="2" charset="-78"/>
              </a:rPr>
              <a:t>3- اختلالات </a:t>
            </a:r>
            <a:r>
              <a:rPr lang="en-US" b="1" dirty="0" smtClean="0">
                <a:solidFill>
                  <a:srgbClr val="FF0000"/>
                </a:solidFill>
                <a:cs typeface="B Nazanin" pitchFamily="2" charset="-78"/>
              </a:rPr>
              <a:t>p</a:t>
            </a:r>
            <a:r>
              <a:rPr lang="en-US" b="1" dirty="0" smtClean="0">
                <a:cs typeface="B Nazanin" pitchFamily="2" charset="-78"/>
              </a:rPr>
              <a:t>assage</a:t>
            </a:r>
            <a:r>
              <a:rPr lang="fa-IR" b="1" dirty="0" smtClean="0">
                <a:cs typeface="B Nazanin" pitchFamily="2" charset="-78"/>
              </a:rPr>
              <a:t>- لگن و  بافت کف </a:t>
            </a:r>
            <a:r>
              <a:rPr lang="fa-IR" dirty="0" smtClean="0">
                <a:cs typeface="B Nazanin" pitchFamily="2" charset="-78"/>
              </a:rPr>
              <a:t>لگن</a:t>
            </a:r>
          </a:p>
          <a:p>
            <a:pPr marL="0" indent="0" algn="r" rtl="1">
              <a:buNone/>
            </a:pPr>
            <a:endParaRPr lang="fa-IR" dirty="0" smtClean="0">
              <a:cs typeface="B Nazanin" pitchFamily="2" charset="-78"/>
            </a:endParaRPr>
          </a:p>
          <a:p>
            <a:pPr marL="0" indent="0" algn="r" rtl="1">
              <a:buNone/>
            </a:pPr>
            <a:r>
              <a:rPr lang="fa-IR" b="1" dirty="0" smtClean="0">
                <a:solidFill>
                  <a:srgbClr val="7030A0"/>
                </a:solidFill>
                <a:cs typeface="B Nazanin" pitchFamily="2" charset="-78"/>
              </a:rPr>
              <a:t>هر کدام از این 3 مکانیسم به تنهایی یا در ترکیب با هم میتوانند منجر به دیستوشی شوند.</a:t>
            </a:r>
          </a:p>
          <a:p>
            <a:pPr algn="r" rtl="1"/>
            <a:endParaRPr lang="en-US" dirty="0">
              <a:cs typeface="B Nazanin" pitchFamily="2" charset="-78"/>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endParaRPr lang="en-US" smtClean="0"/>
          </a:p>
        </p:txBody>
      </p:sp>
      <p:pic>
        <p:nvPicPr>
          <p:cNvPr id="10243" name="Picture 2"/>
          <p:cNvPicPr>
            <a:picLocks noGrp="1" noChangeAspect="1" noChangeArrowheads="1"/>
          </p:cNvPicPr>
          <p:nvPr>
            <p:ph idx="1"/>
          </p:nvPr>
        </p:nvPicPr>
        <p:blipFill>
          <a:blip r:embed="rId2" cstate="print"/>
          <a:srcRect/>
          <a:stretch>
            <a:fillRect/>
          </a:stretch>
        </p:blipFill>
        <p:spPr>
          <a:xfrm>
            <a:off x="0" y="0"/>
            <a:ext cx="9144000" cy="6858000"/>
          </a:xfr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solidFill>
                  <a:srgbClr val="7030A0"/>
                </a:solidFill>
              </a:rPr>
              <a:t>یافته های لیبر ناکارآمد یا غیرموثر</a:t>
            </a:r>
            <a:endParaRPr lang="en-US" dirty="0">
              <a:solidFill>
                <a:srgbClr val="7030A0"/>
              </a:solidFill>
            </a:endParaRPr>
          </a:p>
        </p:txBody>
      </p:sp>
      <p:sp>
        <p:nvSpPr>
          <p:cNvPr id="3" name="Content Placeholder 2"/>
          <p:cNvSpPr>
            <a:spLocks noGrp="1"/>
          </p:cNvSpPr>
          <p:nvPr>
            <p:ph idx="1"/>
          </p:nvPr>
        </p:nvSpPr>
        <p:spPr>
          <a:xfrm>
            <a:off x="457200" y="1600200"/>
            <a:ext cx="8686800" cy="4525963"/>
          </a:xfrm>
        </p:spPr>
        <p:txBody>
          <a:bodyPr>
            <a:normAutofit fontScale="77500" lnSpcReduction="20000"/>
          </a:bodyPr>
          <a:lstStyle/>
          <a:p>
            <a:pPr marL="514350" indent="-514350" algn="r" rtl="1">
              <a:buFont typeface="+mj-lt"/>
              <a:buAutoNum type="arabicPeriod"/>
            </a:pPr>
            <a:r>
              <a:rPr lang="fa-IR" dirty="0" smtClean="0">
                <a:solidFill>
                  <a:srgbClr val="FF0000"/>
                </a:solidFill>
                <a:cs typeface="B Nazanin" pitchFamily="2" charset="-78"/>
              </a:rPr>
              <a:t>دیلاتاسیون ناکافی سرویکس یا نزول ناکافی جنین(ناتوانی در پیشرفت)</a:t>
            </a:r>
          </a:p>
          <a:p>
            <a:pPr algn="r" rtl="1"/>
            <a:r>
              <a:rPr lang="fa-IR" dirty="0" smtClean="0">
                <a:cs typeface="B Nazanin" pitchFamily="2" charset="-78"/>
              </a:rPr>
              <a:t>لیبر طول کشیده-پیشرفت آرام</a:t>
            </a:r>
          </a:p>
          <a:p>
            <a:pPr algn="r" rtl="1"/>
            <a:r>
              <a:rPr lang="fa-IR" dirty="0" smtClean="0">
                <a:cs typeface="B Nazanin" pitchFamily="2" charset="-78"/>
              </a:rPr>
              <a:t>لیبر متوقف شده-عدم پیشرفت</a:t>
            </a:r>
          </a:p>
          <a:p>
            <a:pPr algn="r" rtl="1"/>
            <a:r>
              <a:rPr lang="fa-IR" dirty="0" smtClean="0">
                <a:cs typeface="B Nazanin" pitchFamily="2" charset="-78"/>
              </a:rPr>
              <a:t>تلاش ناکافی برای خارج کردن-زور زدن غیرموثر</a:t>
            </a:r>
          </a:p>
          <a:p>
            <a:pPr marL="0" indent="0" algn="r" rtl="1">
              <a:buNone/>
            </a:pPr>
            <a:endParaRPr lang="fa-IR" dirty="0" smtClean="0">
              <a:cs typeface="B Nazanin" pitchFamily="2" charset="-78"/>
            </a:endParaRPr>
          </a:p>
          <a:p>
            <a:pPr marL="0" indent="0" algn="r" rtl="1">
              <a:buNone/>
            </a:pPr>
            <a:r>
              <a:rPr lang="fa-IR" dirty="0" smtClean="0">
                <a:solidFill>
                  <a:srgbClr val="FF0000"/>
                </a:solidFill>
                <a:cs typeface="B Nazanin" pitchFamily="2" charset="-78"/>
              </a:rPr>
              <a:t>2. عدم تناسب جنینی-لگنی(</a:t>
            </a:r>
            <a:r>
              <a:rPr lang="en-US" dirty="0" smtClean="0">
                <a:solidFill>
                  <a:srgbClr val="FF0000"/>
                </a:solidFill>
                <a:cs typeface="B Nazanin" pitchFamily="2" charset="-78"/>
              </a:rPr>
              <a:t>CPD</a:t>
            </a:r>
            <a:r>
              <a:rPr lang="fa-IR" dirty="0" smtClean="0">
                <a:solidFill>
                  <a:srgbClr val="FF0000"/>
                </a:solidFill>
                <a:cs typeface="B Nazanin" pitchFamily="2" charset="-78"/>
              </a:rPr>
              <a:t>)</a:t>
            </a:r>
          </a:p>
          <a:p>
            <a:pPr algn="r" rtl="1"/>
            <a:r>
              <a:rPr lang="fa-IR" dirty="0" smtClean="0">
                <a:cs typeface="B Nazanin" pitchFamily="2" charset="-78"/>
              </a:rPr>
              <a:t>بزرگ بودن اندازه جنین</a:t>
            </a:r>
          </a:p>
          <a:p>
            <a:pPr algn="r" rtl="1"/>
            <a:r>
              <a:rPr lang="fa-IR" dirty="0" smtClean="0">
                <a:cs typeface="B Nazanin" pitchFamily="2" charset="-78"/>
              </a:rPr>
              <a:t>گنجایش ناکافی لگن</a:t>
            </a:r>
          </a:p>
          <a:p>
            <a:pPr algn="r" rtl="1"/>
            <a:r>
              <a:rPr lang="fa-IR" dirty="0" smtClean="0">
                <a:cs typeface="B Nazanin" pitchFamily="2" charset="-78"/>
              </a:rPr>
              <a:t>پرزانتاسیون یا </a:t>
            </a:r>
            <a:r>
              <a:rPr lang="fa-IR" dirty="0" smtClean="0">
                <a:solidFill>
                  <a:srgbClr val="00B050"/>
                </a:solidFill>
                <a:cs typeface="B Nazanin" pitchFamily="2" charset="-78"/>
              </a:rPr>
              <a:t>وضعیت</a:t>
            </a:r>
            <a:r>
              <a:rPr lang="fa-IR" dirty="0" smtClean="0">
                <a:cs typeface="B Nazanin" pitchFamily="2" charset="-78"/>
              </a:rPr>
              <a:t> غیر طبیعی جنین</a:t>
            </a:r>
            <a:r>
              <a:rPr lang="fa-IR" dirty="0" smtClean="0">
                <a:solidFill>
                  <a:srgbClr val="00B050"/>
                </a:solidFill>
                <a:cs typeface="B Nazanin" pitchFamily="2" charset="-78"/>
              </a:rPr>
              <a:t>(آسینکلیتیسم، </a:t>
            </a:r>
            <a:r>
              <a:rPr lang="en-US" dirty="0" smtClean="0">
                <a:solidFill>
                  <a:srgbClr val="00B050"/>
                </a:solidFill>
                <a:cs typeface="B Nazanin" pitchFamily="2" charset="-78"/>
              </a:rPr>
              <a:t>op</a:t>
            </a:r>
            <a:r>
              <a:rPr lang="fa-IR" dirty="0" smtClean="0">
                <a:solidFill>
                  <a:srgbClr val="00B050"/>
                </a:solidFill>
                <a:cs typeface="B Nazanin" pitchFamily="2" charset="-78"/>
              </a:rPr>
              <a:t>)</a:t>
            </a:r>
          </a:p>
          <a:p>
            <a:pPr marL="0" indent="0" algn="r" rtl="1">
              <a:buNone/>
            </a:pPr>
            <a:endParaRPr lang="fa-IR" dirty="0" smtClean="0">
              <a:cs typeface="B Nazanin" pitchFamily="2" charset="-78"/>
            </a:endParaRPr>
          </a:p>
          <a:p>
            <a:pPr marL="0" indent="0" algn="just" rtl="1">
              <a:buNone/>
            </a:pPr>
            <a:r>
              <a:rPr lang="fa-IR" dirty="0" smtClean="0">
                <a:solidFill>
                  <a:srgbClr val="FF0000"/>
                </a:solidFill>
                <a:cs typeface="B Nazanin" pitchFamily="2" charset="-78"/>
              </a:rPr>
              <a:t>3. پارگی پرده ها بدون شروع لیبر(بروز 8%): </a:t>
            </a:r>
            <a:r>
              <a:rPr lang="fa-IR" dirty="0" smtClean="0">
                <a:cs typeface="B Nazanin" pitchFamily="2" charset="-78"/>
              </a:rPr>
              <a:t>در صورت عدم شروع انقباضات خودبخود، 12-6 ساعت بعد از پارگی پرده ها تحریک لیبرشروع میشود. </a:t>
            </a:r>
            <a:endParaRPr lang="en-US" dirty="0">
              <a:cs typeface="B Nazanin" pitchFamily="2" charset="-78"/>
            </a:endParaRPr>
          </a:p>
        </p:txBody>
      </p:sp>
    </p:spTree>
    <p:extLst>
      <p:ext uri="{BB962C8B-B14F-4D97-AF65-F5344CB8AC3E}">
        <p14:creationId xmlns:p14="http://schemas.microsoft.com/office/powerpoint/2010/main" xmlns="" val="25525059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09600"/>
            <a:ext cx="9144000" cy="1066800"/>
          </a:xfrm>
        </p:spPr>
        <p:txBody>
          <a:bodyPr>
            <a:normAutofit fontScale="90000"/>
          </a:bodyPr>
          <a:lstStyle/>
          <a:p>
            <a:pPr rtl="1"/>
            <a:r>
              <a:rPr lang="fa-IR" dirty="0" smtClean="0">
                <a:solidFill>
                  <a:srgbClr val="FF0000"/>
                </a:solidFill>
              </a:rPr>
              <a:t>دیستوشی:انواع اختلالات </a:t>
            </a:r>
            <a:r>
              <a:rPr lang="fa-IR" dirty="0">
                <a:solidFill>
                  <a:srgbClr val="FF0000"/>
                </a:solidFill>
              </a:rPr>
              <a:t>نیروهای خارج کننده(</a:t>
            </a:r>
            <a:r>
              <a:rPr lang="en-US" dirty="0">
                <a:solidFill>
                  <a:srgbClr val="FF0000"/>
                </a:solidFill>
              </a:rPr>
              <a:t>power</a:t>
            </a:r>
            <a:r>
              <a:rPr lang="fa-IR" dirty="0">
                <a:solidFill>
                  <a:srgbClr val="FF0000"/>
                </a:solidFill>
              </a:rPr>
              <a:t>)</a:t>
            </a:r>
            <a:r>
              <a:rPr lang="en-US" dirty="0">
                <a:solidFill>
                  <a:srgbClr val="FF0000"/>
                </a:solidFill>
              </a:rPr>
              <a:t/>
            </a:r>
            <a:br>
              <a:rPr lang="en-US" dirty="0">
                <a:solidFill>
                  <a:srgbClr val="FF0000"/>
                </a:solidFill>
              </a:rPr>
            </a:br>
            <a:endParaRPr lang="en-US" dirty="0">
              <a:solidFill>
                <a:srgbClr val="FF0000"/>
              </a:solidFill>
            </a:endParaRPr>
          </a:p>
        </p:txBody>
      </p:sp>
      <p:sp>
        <p:nvSpPr>
          <p:cNvPr id="3" name="Content Placeholder 2"/>
          <p:cNvSpPr>
            <a:spLocks noGrp="1"/>
          </p:cNvSpPr>
          <p:nvPr>
            <p:ph idx="1"/>
          </p:nvPr>
        </p:nvSpPr>
        <p:spPr>
          <a:xfrm>
            <a:off x="22860" y="2316797"/>
            <a:ext cx="9144000" cy="4525963"/>
          </a:xfrm>
        </p:spPr>
        <p:txBody>
          <a:bodyPr/>
          <a:lstStyle/>
          <a:p>
            <a:pPr algn="r" rtl="1"/>
            <a:r>
              <a:rPr lang="fa-IR" dirty="0" smtClean="0"/>
              <a:t>1- </a:t>
            </a:r>
            <a:r>
              <a:rPr lang="fa-IR" b="1" dirty="0" smtClean="0">
                <a:solidFill>
                  <a:srgbClr val="FF0000"/>
                </a:solidFill>
                <a:latin typeface="2  Nazanin"/>
                <a:cs typeface="B Nazanin" pitchFamily="2" charset="-78"/>
              </a:rPr>
              <a:t>قدرت انقباض رحم: </a:t>
            </a:r>
            <a:r>
              <a:rPr lang="fa-IR" dirty="0" smtClean="0">
                <a:latin typeface="2  Nazanin"/>
                <a:cs typeface="B Nazanin" pitchFamily="2" charset="-78"/>
              </a:rPr>
              <a:t>یعنی انقباضات رحم فاقد قدرت  کافی </a:t>
            </a:r>
            <a:r>
              <a:rPr lang="fa-IR" b="1" dirty="0" smtClean="0">
                <a:solidFill>
                  <a:srgbClr val="7030A0"/>
                </a:solidFill>
                <a:latin typeface="2  Nazanin"/>
                <a:cs typeface="B Nazanin" pitchFamily="2" charset="-78"/>
              </a:rPr>
              <a:t>(هیپوتونیک) </a:t>
            </a:r>
            <a:r>
              <a:rPr lang="fa-IR" dirty="0" smtClean="0">
                <a:latin typeface="2  Nazanin"/>
                <a:cs typeface="B Nazanin" pitchFamily="2" charset="-78"/>
              </a:rPr>
              <a:t>و یا فاقد هماهنگی مناسب</a:t>
            </a:r>
            <a:r>
              <a:rPr lang="fa-IR" b="1" dirty="0" smtClean="0">
                <a:solidFill>
                  <a:srgbClr val="7030A0"/>
                </a:solidFill>
                <a:latin typeface="2  Nazanin"/>
                <a:cs typeface="B Nazanin" pitchFamily="2" charset="-78"/>
              </a:rPr>
              <a:t>(هیپرتونیک) </a:t>
            </a:r>
            <a:r>
              <a:rPr lang="fa-IR" dirty="0" smtClean="0">
                <a:latin typeface="2  Nazanin"/>
                <a:cs typeface="B Nazanin" pitchFamily="2" charset="-78"/>
              </a:rPr>
              <a:t>برای </a:t>
            </a:r>
            <a:r>
              <a:rPr lang="fa-IR" dirty="0" smtClean="0">
                <a:latin typeface="2  Nazanin"/>
                <a:cs typeface="B Nazanin" pitchFamily="2" charset="-78"/>
              </a:rPr>
              <a:t> </a:t>
            </a:r>
            <a:r>
              <a:rPr lang="fa-IR" dirty="0" smtClean="0">
                <a:latin typeface="2  Nazanin"/>
                <a:cs typeface="B Nazanin" pitchFamily="2" charset="-78"/>
              </a:rPr>
              <a:t>دیلاتاسیون سرویکس باشند.</a:t>
            </a:r>
          </a:p>
          <a:p>
            <a:pPr algn="r" rtl="1"/>
            <a:endParaRPr lang="fa-IR" dirty="0">
              <a:latin typeface="2  Nazanin"/>
              <a:cs typeface="B Nazanin" pitchFamily="2" charset="-78"/>
            </a:endParaRPr>
          </a:p>
          <a:p>
            <a:pPr algn="r" rtl="1"/>
            <a:r>
              <a:rPr lang="fa-IR" dirty="0" smtClean="0">
                <a:latin typeface="2  Nazanin"/>
                <a:cs typeface="B Nazanin" pitchFamily="2" charset="-78"/>
              </a:rPr>
              <a:t>2-</a:t>
            </a:r>
            <a:r>
              <a:rPr lang="fa-IR" b="1" dirty="0" smtClean="0">
                <a:solidFill>
                  <a:srgbClr val="7030A0"/>
                </a:solidFill>
                <a:latin typeface="2  Nazanin"/>
                <a:cs typeface="B Nazanin" pitchFamily="2" charset="-78"/>
              </a:rPr>
              <a:t> </a:t>
            </a:r>
            <a:r>
              <a:rPr lang="fa-IR" b="1" dirty="0" smtClean="0">
                <a:solidFill>
                  <a:srgbClr val="FF0000"/>
                </a:solidFill>
                <a:latin typeface="2  Nazanin"/>
                <a:cs typeface="B Nazanin" pitchFamily="2" charset="-78"/>
              </a:rPr>
              <a:t>ناکافی بودن تلاش عضلات ارادی مادر در مرحله دوم لیبر </a:t>
            </a:r>
            <a:endParaRPr lang="en-US" b="1" dirty="0">
              <a:solidFill>
                <a:srgbClr val="FF0000"/>
              </a:solidFill>
              <a:latin typeface="2  Nazanin"/>
              <a:cs typeface="B Nazanin" pitchFamily="2" charset="-78"/>
            </a:endParaRPr>
          </a:p>
        </p:txBody>
      </p:sp>
    </p:spTree>
    <p:extLst>
      <p:ext uri="{BB962C8B-B14F-4D97-AF65-F5344CB8AC3E}">
        <p14:creationId xmlns:p14="http://schemas.microsoft.com/office/powerpoint/2010/main" xmlns="" val="1393999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228600" y="274638"/>
            <a:ext cx="8915400" cy="5851525"/>
          </a:xfrm>
        </p:spPr>
        <p:txBody>
          <a:bodyPr>
            <a:normAutofit lnSpcReduction="10000"/>
          </a:bodyPr>
          <a:lstStyle/>
          <a:p>
            <a:pPr algn="just" rtl="1"/>
            <a:r>
              <a:rPr lang="fa-IR" b="1" dirty="0" smtClean="0">
                <a:cs typeface="B Nazanin" pitchFamily="2" charset="-78"/>
              </a:rPr>
              <a:t>انقباضات رحم با نوعی گرادیان یا شیب فعالیت میومتر مشخص میگردد. این نیروها در فوندوس در قویترین و طولانی ترین حد هستند(غلبه فوندوس و به سمت سرویکس کاهش می یابند).</a:t>
            </a:r>
          </a:p>
          <a:p>
            <a:pPr algn="just" rtl="1"/>
            <a:endParaRPr lang="fa-IR" b="1" dirty="0">
              <a:cs typeface="B Nazanin" pitchFamily="2" charset="-78"/>
            </a:endParaRPr>
          </a:p>
          <a:p>
            <a:pPr algn="just" rtl="1"/>
            <a:r>
              <a:rPr lang="fa-IR" b="1" dirty="0" smtClean="0">
                <a:cs typeface="B Nazanin" pitchFamily="2" charset="-78"/>
              </a:rPr>
              <a:t>علاوه بر گرادیان فعالیت، نوعی تمایز زمانی در شروع انقباضات در فوندوس، قسمت میانی رحم و سگمان تحتانی رحم وجود دارد. </a:t>
            </a:r>
          </a:p>
          <a:p>
            <a:pPr algn="just" rtl="1"/>
            <a:r>
              <a:rPr lang="fa-IR" b="1" dirty="0" smtClean="0">
                <a:cs typeface="B Nazanin" pitchFamily="2" charset="-78"/>
              </a:rPr>
              <a:t>محرک از یک شاخ رحم  شروع میشود و سپس در عرض چند هزارم ثانیه در شاخ دیگر آغاز میگردد. سپس موجهای تحریکی بهم میپیوندند و تمام فوندوس را فرا میگیرند و بسمت پایین رحم سیر میکنند.</a:t>
            </a:r>
            <a:endParaRPr lang="en-US" b="1" dirty="0">
              <a:cs typeface="B Nazanin" pitchFamily="2" charset="-78"/>
            </a:endParaRPr>
          </a:p>
        </p:txBody>
      </p:sp>
    </p:spTree>
    <p:extLst>
      <p:ext uri="{BB962C8B-B14F-4D97-AF65-F5344CB8AC3E}">
        <p14:creationId xmlns:p14="http://schemas.microsoft.com/office/powerpoint/2010/main" xmlns="" val="38269298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r" rtl="1"/>
            <a:r>
              <a:rPr lang="fa-IR" dirty="0" smtClean="0">
                <a:cs typeface="B Nazanin" pitchFamily="2" charset="-78"/>
              </a:rPr>
              <a:t>انقباضات طبیعی خودبخود، اغلب سبب اعمال فشارهایی در حد تقریبا  60 میلیمتر جیوه میشوند.</a:t>
            </a:r>
          </a:p>
          <a:p>
            <a:pPr algn="r" rtl="1"/>
            <a:endParaRPr lang="fa-IR" dirty="0">
              <a:cs typeface="B Nazanin" pitchFamily="2" charset="-78"/>
            </a:endParaRPr>
          </a:p>
          <a:p>
            <a:pPr algn="r" rtl="1"/>
            <a:r>
              <a:rPr lang="fa-IR" dirty="0" smtClean="0">
                <a:cs typeface="B Nazanin" pitchFamily="2" charset="-78"/>
              </a:rPr>
              <a:t>حد تحتانی فشار انقباضی مورد نیاز برای دیلاتاسیون سرویکس، 15 میلیمتر جیوه است</a:t>
            </a:r>
            <a:endParaRPr lang="en-US" dirty="0">
              <a:cs typeface="B Nazanin" pitchFamily="2" charset="-78"/>
            </a:endParaRPr>
          </a:p>
        </p:txBody>
      </p:sp>
    </p:spTree>
    <p:extLst>
      <p:ext uri="{BB962C8B-B14F-4D97-AF65-F5344CB8AC3E}">
        <p14:creationId xmlns:p14="http://schemas.microsoft.com/office/powerpoint/2010/main" xmlns="" val="412147912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1347</TotalTime>
  <Words>1055</Words>
  <Application>Microsoft Office PowerPoint</Application>
  <PresentationFormat>On-screen Show (4:3)</PresentationFormat>
  <Paragraphs>93</Paragraphs>
  <Slides>36</Slides>
  <Notes>1</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Office Theme</vt:lpstr>
      <vt:lpstr>Slide 1</vt:lpstr>
      <vt:lpstr>Dystocia</vt:lpstr>
      <vt:lpstr>Slide 3</vt:lpstr>
      <vt:lpstr>دیستوشی: لیبر دشوار</vt:lpstr>
      <vt:lpstr>Slide 5</vt:lpstr>
      <vt:lpstr>یافته های لیبر ناکارآمد یا غیرموثر</vt:lpstr>
      <vt:lpstr>دیستوشی:انواع اختلالات نیروهای خارج کننده(power) </vt:lpstr>
      <vt:lpstr>Slide 8</vt:lpstr>
      <vt:lpstr>Slide 9</vt:lpstr>
      <vt:lpstr>انواع اختلالات عملکرد رحم</vt:lpstr>
      <vt:lpstr>اختلال هیپوتونیک عملکرد رحم: </vt:lpstr>
      <vt:lpstr>علل اختلال عملکرد رحم</vt:lpstr>
      <vt:lpstr>اختلال هیپرتونیک یا اختلال عملکرد رحم ناشی از ناهماهنگی:</vt:lpstr>
      <vt:lpstr>Slide 14</vt:lpstr>
      <vt:lpstr>How is protraction disorder dx? </vt:lpstr>
      <vt:lpstr>مرحله دوم طول کشیده: شواهد کفایت و توقف لیبر</vt:lpstr>
      <vt:lpstr>ACOG (2013)</vt:lpstr>
      <vt:lpstr>Slide 18</vt:lpstr>
      <vt:lpstr>Slide 19</vt:lpstr>
      <vt:lpstr>Slide 20</vt:lpstr>
      <vt:lpstr> </vt:lpstr>
      <vt:lpstr>Slide 22</vt:lpstr>
      <vt:lpstr>Slide 23</vt:lpstr>
      <vt:lpstr>Slide 24</vt:lpstr>
      <vt:lpstr>Slide 25</vt:lpstr>
      <vt:lpstr>Slide 26</vt:lpstr>
      <vt:lpstr>Slide 27</vt:lpstr>
      <vt:lpstr>Slide 28</vt:lpstr>
      <vt:lpstr>Slide 29</vt:lpstr>
      <vt:lpstr>CPD</vt:lpstr>
      <vt:lpstr>Slide 31</vt:lpstr>
      <vt:lpstr>Slide 32</vt:lpstr>
      <vt:lpstr>لیبر و زایمان سریع:  Precipitous labor &amp; Delivery</vt:lpstr>
      <vt:lpstr>عوارض زایمان سریع: آتونی پس از زایمان</vt:lpstr>
      <vt:lpstr>Slide 35</vt:lpstr>
      <vt:lpstr>دلایل افزایش پیامدهای نامطلوب پریناتال در لیبر سریع: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ASUS</dc:creator>
  <cp:lastModifiedBy>ASUS</cp:lastModifiedBy>
  <cp:revision>50</cp:revision>
  <dcterms:created xsi:type="dcterms:W3CDTF">2016-08-09T16:42:49Z</dcterms:created>
  <dcterms:modified xsi:type="dcterms:W3CDTF">2017-10-11T06:31:56Z</dcterms:modified>
</cp:coreProperties>
</file>